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1" r:id="rId2"/>
  </p:sldMasterIdLst>
  <p:notesMasterIdLst>
    <p:notesMasterId r:id="rId36"/>
  </p:notesMasterIdLst>
  <p:handoutMasterIdLst>
    <p:handoutMasterId r:id="rId37"/>
  </p:handoutMasterIdLst>
  <p:sldIdLst>
    <p:sldId id="659" r:id="rId3"/>
    <p:sldId id="427" r:id="rId4"/>
    <p:sldId id="424" r:id="rId5"/>
    <p:sldId id="657" r:id="rId6"/>
    <p:sldId id="625" r:id="rId7"/>
    <p:sldId id="626" r:id="rId8"/>
    <p:sldId id="627" r:id="rId9"/>
    <p:sldId id="628" r:id="rId10"/>
    <p:sldId id="629" r:id="rId11"/>
    <p:sldId id="630" r:id="rId12"/>
    <p:sldId id="631" r:id="rId13"/>
    <p:sldId id="658" r:id="rId14"/>
    <p:sldId id="634" r:id="rId15"/>
    <p:sldId id="635" r:id="rId16"/>
    <p:sldId id="636" r:id="rId17"/>
    <p:sldId id="637" r:id="rId18"/>
    <p:sldId id="638" r:id="rId19"/>
    <p:sldId id="279" r:id="rId20"/>
    <p:sldId id="656" r:id="rId21"/>
    <p:sldId id="641" r:id="rId22"/>
    <p:sldId id="640" r:id="rId23"/>
    <p:sldId id="642" r:id="rId24"/>
    <p:sldId id="643" r:id="rId25"/>
    <p:sldId id="644" r:id="rId26"/>
    <p:sldId id="645" r:id="rId27"/>
    <p:sldId id="646" r:id="rId28"/>
    <p:sldId id="648" r:id="rId29"/>
    <p:sldId id="647" r:id="rId30"/>
    <p:sldId id="652" r:id="rId31"/>
    <p:sldId id="653" r:id="rId32"/>
    <p:sldId id="654" r:id="rId33"/>
    <p:sldId id="418" r:id="rId34"/>
    <p:sldId id="47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19" userDrawn="1">
          <p15:clr>
            <a:srgbClr val="A4A3A4"/>
          </p15:clr>
        </p15:guide>
        <p15:guide id="4" orient="horz" pos="3912" userDrawn="1">
          <p15:clr>
            <a:srgbClr val="A4A3A4"/>
          </p15:clr>
        </p15:guide>
        <p15:guide id="5" pos="461" userDrawn="1">
          <p15:clr>
            <a:srgbClr val="A4A3A4"/>
          </p15:clr>
        </p15:guide>
        <p15:guide id="6" orient="horz"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han Anderson" initials="GA" lastIdx="2" clrIdx="0"/>
  <p:cmAuthor id="2" name="Shani Turke" initials="ST" lastIdx="12" clrIdx="1"/>
  <p:cmAuthor id="3" name="Chrystelle Jean" initials="CJ" lastIdx="4" clrIdx="2">
    <p:extLst>
      <p:ext uri="{19B8F6BF-5375-455C-9EA6-DF929625EA0E}">
        <p15:presenceInfo xmlns:p15="http://schemas.microsoft.com/office/powerpoint/2012/main" userId="Chrystelle Jean" providerId="None"/>
      </p:ext>
    </p:extLst>
  </p:cmAuthor>
  <p:cmAuthor id="4" name="Sarah Nehrling" initials="SN" lastIdx="10" clrIdx="3">
    <p:extLst>
      <p:ext uri="{19B8F6BF-5375-455C-9EA6-DF929625EA0E}">
        <p15:presenceInfo xmlns:p15="http://schemas.microsoft.com/office/powerpoint/2012/main" userId="Sarah Nehrl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94F"/>
    <a:srgbClr val="55015B"/>
    <a:srgbClr val="411044"/>
    <a:srgbClr val="247085"/>
    <a:srgbClr val="541C5A"/>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87" autoAdjust="0"/>
    <p:restoredTop sz="76746" autoAdjust="0"/>
  </p:normalViewPr>
  <p:slideViewPr>
    <p:cSldViewPr snapToGrid="0">
      <p:cViewPr varScale="1">
        <p:scale>
          <a:sx n="81" d="100"/>
          <a:sy n="81" d="100"/>
        </p:scale>
        <p:origin x="1068" y="84"/>
      </p:cViewPr>
      <p:guideLst>
        <p:guide pos="3840"/>
        <p:guide pos="7219"/>
        <p:guide orient="horz" pos="3912"/>
        <p:guide pos="461"/>
        <p:guide orient="horz" pos="5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2024-06-21</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2024-06-21</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#countryspecific – Have REs imagine that they are conducting follow-up client exit interview over the phone. Ask 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Reflection time: 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Discussion: 5 minutes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Probing questions:</a:t>
            </a:r>
            <a:endParaRPr lang="en-US" i="1" u="sng" dirty="0">
              <a:solidFill>
                <a:srgbClr val="FF0000"/>
              </a:solidFill>
            </a:endParaRPr>
          </a:p>
          <a:p>
            <a:pPr marL="628650" lvl="1" indent="-171450">
              <a:buFontTx/>
              <a:buChar char="-"/>
            </a:pPr>
            <a:r>
              <a:rPr lang="en-US" u="none" noProof="0" dirty="0"/>
              <a:t>Lack of trust is a challenge. How can you build rapport/trust between you and the respondent? </a:t>
            </a:r>
          </a:p>
          <a:p>
            <a:pPr marL="628650" lvl="1" indent="-171450">
              <a:buFontTx/>
              <a:buChar char="-"/>
            </a:pPr>
            <a:r>
              <a:rPr lang="en-US" u="none" noProof="0" dirty="0"/>
              <a:t>How would you feel if a stranger called you?</a:t>
            </a:r>
          </a:p>
        </p:txBody>
      </p:sp>
      <p:sp>
        <p:nvSpPr>
          <p:cNvPr id="4" name="Slide Number Placeholder 3"/>
          <p:cNvSpPr>
            <a:spLocks noGrp="1"/>
          </p:cNvSpPr>
          <p:nvPr>
            <p:ph type="sldNum" sz="quarter" idx="10"/>
          </p:nvPr>
        </p:nvSpPr>
        <p:spPr/>
        <p:txBody>
          <a:bodyPr/>
          <a:lstStyle/>
          <a:p>
            <a:fld id="{53A97ED7-389D-4A75-8D17-463271D66607}" type="slidenum">
              <a:rPr lang="fr-FR" smtClean="0"/>
              <a:t>10</a:t>
            </a:fld>
            <a:endParaRPr lang="fr-FR"/>
          </a:p>
        </p:txBody>
      </p:sp>
    </p:spTree>
    <p:extLst>
      <p:ext uri="{BB962C8B-B14F-4D97-AF65-F5344CB8AC3E}">
        <p14:creationId xmlns:p14="http://schemas.microsoft.com/office/powerpoint/2010/main" val="38882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2 minutes </a:t>
            </a:r>
          </a:p>
          <a:p>
            <a:endParaRPr lang="en-US" noProof="0" dirty="0"/>
          </a:p>
          <a:p>
            <a:r>
              <a:rPr lang="en-US" noProof="0" dirty="0"/>
              <a:t>Over the phone, you should listen to understanding everything!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t>… </a:t>
            </a:r>
            <a:r>
              <a:rPr lang="en-US" sz="1200" noProof="0" dirty="0"/>
              <a:t>based on both verbal and non-verbal hints, including the </a:t>
            </a:r>
            <a:r>
              <a:rPr lang="en-US" sz="1200" b="1" noProof="0" dirty="0"/>
              <a:t>tone/sound of the respondent’s voice </a:t>
            </a:r>
            <a:r>
              <a:rPr lang="en-US" sz="1200" noProof="0" dirty="0"/>
              <a:t>and the expressions she uses.</a:t>
            </a:r>
          </a:p>
        </p:txBody>
      </p:sp>
      <p:sp>
        <p:nvSpPr>
          <p:cNvPr id="4" name="Slide Number Placeholder 3"/>
          <p:cNvSpPr>
            <a:spLocks noGrp="1"/>
          </p:cNvSpPr>
          <p:nvPr>
            <p:ph type="sldNum" sz="quarter" idx="10"/>
          </p:nvPr>
        </p:nvSpPr>
        <p:spPr/>
        <p:txBody>
          <a:bodyPr/>
          <a:lstStyle/>
          <a:p>
            <a:fld id="{53A97ED7-389D-4A75-8D17-463271D66607}" type="slidenum">
              <a:rPr lang="fr-FR" smtClean="0"/>
              <a:t>11</a:t>
            </a:fld>
            <a:endParaRPr lang="fr-FR"/>
          </a:p>
        </p:txBody>
      </p:sp>
    </p:spTree>
    <p:extLst>
      <p:ext uri="{BB962C8B-B14F-4D97-AF65-F5344CB8AC3E}">
        <p14:creationId xmlns:p14="http://schemas.microsoft.com/office/powerpoint/2010/main" val="251331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#countryspecific: For each of the 4 techniques, consider conducting a role-playing activity after each explanation. Then one interviewer should try using the technique in front of the others; finally, they may practice in pairs. </a:t>
            </a:r>
          </a:p>
        </p:txBody>
      </p:sp>
      <p:sp>
        <p:nvSpPr>
          <p:cNvPr id="4" name="Slide Number Placeholder 3"/>
          <p:cNvSpPr>
            <a:spLocks noGrp="1"/>
          </p:cNvSpPr>
          <p:nvPr>
            <p:ph type="sldNum" sz="quarter" idx="5"/>
          </p:nvPr>
        </p:nvSpPr>
        <p:spPr/>
        <p:txBody>
          <a:bodyPr/>
          <a:lstStyle/>
          <a:p>
            <a:fld id="{32EF6E3F-7229-435D-9B4A-E0ABCDF45996}" type="slidenum">
              <a:rPr lang="fr-CA" smtClean="0"/>
              <a:t>12</a:t>
            </a:fld>
            <a:endParaRPr lang="fr-CA"/>
          </a:p>
        </p:txBody>
      </p:sp>
    </p:spTree>
    <p:extLst>
      <p:ext uri="{BB962C8B-B14F-4D97-AF65-F5344CB8AC3E}">
        <p14:creationId xmlns:p14="http://schemas.microsoft.com/office/powerpoint/2010/main" val="324652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13</a:t>
            </a:fld>
            <a:endParaRPr lang="fr-FR"/>
          </a:p>
        </p:txBody>
      </p:sp>
    </p:spTree>
    <p:extLst>
      <p:ext uri="{BB962C8B-B14F-4D97-AF65-F5344CB8AC3E}">
        <p14:creationId xmlns:p14="http://schemas.microsoft.com/office/powerpoint/2010/main" val="34058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14</a:t>
            </a:fld>
            <a:endParaRPr lang="fr-FR"/>
          </a:p>
        </p:txBody>
      </p:sp>
    </p:spTree>
    <p:extLst>
      <p:ext uri="{BB962C8B-B14F-4D97-AF65-F5344CB8AC3E}">
        <p14:creationId xmlns:p14="http://schemas.microsoft.com/office/powerpoint/2010/main" val="209444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53A97ED7-389D-4A75-8D17-463271D66607}" type="slidenum">
              <a:rPr lang="fr-FR" smtClean="0"/>
              <a:t>15</a:t>
            </a:fld>
            <a:endParaRPr lang="fr-FR"/>
          </a:p>
        </p:txBody>
      </p:sp>
    </p:spTree>
    <p:extLst>
      <p:ext uri="{BB962C8B-B14F-4D97-AF65-F5344CB8AC3E}">
        <p14:creationId xmlns:p14="http://schemas.microsoft.com/office/powerpoint/2010/main" val="191356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17</a:t>
            </a:fld>
            <a:endParaRPr lang="fr-FR"/>
          </a:p>
        </p:txBody>
      </p:sp>
    </p:spTree>
    <p:extLst>
      <p:ext uri="{BB962C8B-B14F-4D97-AF65-F5344CB8AC3E}">
        <p14:creationId xmlns:p14="http://schemas.microsoft.com/office/powerpoint/2010/main" val="193217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0" algn="l" rtl="0">
              <a:lnSpc>
                <a:spcPct val="100000"/>
              </a:lnSpc>
              <a:spcBef>
                <a:spcPts val="0"/>
              </a:spcBef>
              <a:spcAft>
                <a:spcPts val="0"/>
              </a:spcAft>
              <a:buNone/>
            </a:pPr>
            <a:endParaRPr lang="en-US" sz="18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fr-SN"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0966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Put yourself in the respondent's shoes: If someone were to randomly call you for a survey, what is the minimum amount of information YOU would need to know to know if you wanted to proceed.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97ED7-389D-4A75-8D17-463271D6660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7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20</a:t>
            </a:fld>
            <a:endParaRPr lang="fr-FR"/>
          </a:p>
        </p:txBody>
      </p:sp>
    </p:spTree>
    <p:extLst>
      <p:ext uri="{BB962C8B-B14F-4D97-AF65-F5344CB8AC3E}">
        <p14:creationId xmlns:p14="http://schemas.microsoft.com/office/powerpoint/2010/main" val="19773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21</a:t>
            </a:fld>
            <a:endParaRPr lang="fr-FR"/>
          </a:p>
        </p:txBody>
      </p:sp>
    </p:spTree>
    <p:extLst>
      <p:ext uri="{BB962C8B-B14F-4D97-AF65-F5344CB8AC3E}">
        <p14:creationId xmlns:p14="http://schemas.microsoft.com/office/powerpoint/2010/main" val="318825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You should greet her politely. This will be slightly different for each person. When greeting the respondent, you should be able to identify her language (next slide)</a:t>
            </a:r>
          </a:p>
        </p:txBody>
      </p:sp>
      <p:sp>
        <p:nvSpPr>
          <p:cNvPr id="4" name="Slide Number Placeholder 3"/>
          <p:cNvSpPr>
            <a:spLocks noGrp="1"/>
          </p:cNvSpPr>
          <p:nvPr>
            <p:ph type="sldNum" sz="quarter" idx="10"/>
          </p:nvPr>
        </p:nvSpPr>
        <p:spPr/>
        <p:txBody>
          <a:bodyPr/>
          <a:lstStyle/>
          <a:p>
            <a:fld id="{53A97ED7-389D-4A75-8D17-463271D66607}" type="slidenum">
              <a:rPr lang="fr-FR" smtClean="0"/>
              <a:t>22</a:t>
            </a:fld>
            <a:endParaRPr lang="fr-FR"/>
          </a:p>
        </p:txBody>
      </p:sp>
    </p:spTree>
    <p:extLst>
      <p:ext uri="{BB962C8B-B14F-4D97-AF65-F5344CB8AC3E}">
        <p14:creationId xmlns:p14="http://schemas.microsoft.com/office/powerpoint/2010/main" val="1228540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countryspecific</a:t>
            </a:r>
            <a:r>
              <a:rPr lang="en-US" dirty="0"/>
              <a:t> – update to include a country-specific language</a:t>
            </a:r>
          </a:p>
          <a:p>
            <a:endParaRPr lang="en-US" dirty="0"/>
          </a:p>
          <a:p>
            <a:r>
              <a:rPr lang="en-US" dirty="0"/>
              <a:t>It is not always necessary to ask this question, but it is important as if you do not conduct the interview in the right language, data quality will be low. </a:t>
            </a:r>
          </a:p>
        </p:txBody>
      </p:sp>
      <p:sp>
        <p:nvSpPr>
          <p:cNvPr id="4" name="Slide Number Placeholder 3"/>
          <p:cNvSpPr>
            <a:spLocks noGrp="1"/>
          </p:cNvSpPr>
          <p:nvPr>
            <p:ph type="sldNum" sz="quarter" idx="10"/>
          </p:nvPr>
        </p:nvSpPr>
        <p:spPr/>
        <p:txBody>
          <a:bodyPr/>
          <a:lstStyle/>
          <a:p>
            <a:fld id="{53A97ED7-389D-4A75-8D17-463271D66607}" type="slidenum">
              <a:rPr lang="fr-FR" smtClean="0"/>
              <a:t>23</a:t>
            </a:fld>
            <a:endParaRPr lang="fr-FR"/>
          </a:p>
        </p:txBody>
      </p:sp>
    </p:spTree>
    <p:extLst>
      <p:ext uri="{BB962C8B-B14F-4D97-AF65-F5344CB8AC3E}">
        <p14:creationId xmlns:p14="http://schemas.microsoft.com/office/powerpoint/2010/main" val="329394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endParaRPr lang="en-US" noProof="0" dirty="0"/>
          </a:p>
        </p:txBody>
      </p:sp>
      <p:sp>
        <p:nvSpPr>
          <p:cNvPr id="4" name="Slide Number Placeholder 3"/>
          <p:cNvSpPr>
            <a:spLocks noGrp="1"/>
          </p:cNvSpPr>
          <p:nvPr>
            <p:ph type="sldNum" sz="quarter" idx="10"/>
          </p:nvPr>
        </p:nvSpPr>
        <p:spPr/>
        <p:txBody>
          <a:bodyPr/>
          <a:lstStyle/>
          <a:p>
            <a:fld id="{53A97ED7-389D-4A75-8D17-463271D66607}" type="slidenum">
              <a:rPr lang="fr-FR" smtClean="0"/>
              <a:t>24</a:t>
            </a:fld>
            <a:endParaRPr lang="fr-FR"/>
          </a:p>
        </p:txBody>
      </p:sp>
    </p:spTree>
    <p:extLst>
      <p:ext uri="{BB962C8B-B14F-4D97-AF65-F5344CB8AC3E}">
        <p14:creationId xmlns:p14="http://schemas.microsoft.com/office/powerpoint/2010/main" val="160578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Additional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You are calling for a survey (perhaps stay vague in the beginning; do not start with FP); you should have a conversation with your respondent.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Where are you (what city) and with what institution (give the information that will be the easiest to understand for the respondent), as oftentimes, people want to know in what city the interviewer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Try to find out if there are any additional questions or concerns.</a:t>
            </a:r>
          </a:p>
        </p:txBody>
      </p:sp>
      <p:sp>
        <p:nvSpPr>
          <p:cNvPr id="4" name="Slide Number Placeholder 3"/>
          <p:cNvSpPr>
            <a:spLocks noGrp="1"/>
          </p:cNvSpPr>
          <p:nvPr>
            <p:ph type="sldNum" sz="quarter" idx="10"/>
          </p:nvPr>
        </p:nvSpPr>
        <p:spPr/>
        <p:txBody>
          <a:bodyPr/>
          <a:lstStyle/>
          <a:p>
            <a:fld id="{53A97ED7-389D-4A75-8D17-463271D66607}" type="slidenum">
              <a:rPr lang="fr-FR" smtClean="0"/>
              <a:t>25</a:t>
            </a:fld>
            <a:endParaRPr lang="fr-FR"/>
          </a:p>
        </p:txBody>
      </p:sp>
    </p:spTree>
    <p:extLst>
      <p:ext uri="{BB962C8B-B14F-4D97-AF65-F5344CB8AC3E}">
        <p14:creationId xmlns:p14="http://schemas.microsoft.com/office/powerpoint/2010/main" val="3544371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26</a:t>
            </a:fld>
            <a:endParaRPr lang="fr-FR"/>
          </a:p>
        </p:txBody>
      </p:sp>
    </p:spTree>
    <p:extLst>
      <p:ext uri="{BB962C8B-B14F-4D97-AF65-F5344CB8AC3E}">
        <p14:creationId xmlns:p14="http://schemas.microsoft.com/office/powerpoint/2010/main" val="348455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mn-lt"/>
                <a:ea typeface="+mn-ea"/>
                <a:cs typeface="+mn-cs"/>
              </a:rPr>
              <a:t>For each question, an interviewer should try to answer this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chemeClr val="bg1"/>
                </a:solidFill>
                <a:latin typeface="Segoe UI" panose="020B0502040204020203" pitchFamily="34" charset="0"/>
                <a:cs typeface="Segoe UI" panose="020B0502040204020203" pitchFamily="34" charset="0"/>
              </a:rPr>
              <a:t>Respondents should be reassured that this is not a joke. </a:t>
            </a:r>
          </a:p>
          <a:p>
            <a:endParaRPr lang="en-US" sz="11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A97ED7-389D-4A75-8D17-463271D66607}" type="slidenum">
              <a:rPr lang="fr-FR" smtClean="0"/>
              <a:t>27</a:t>
            </a:fld>
            <a:endParaRPr lang="fr-FR"/>
          </a:p>
        </p:txBody>
      </p:sp>
    </p:spTree>
    <p:extLst>
      <p:ext uri="{BB962C8B-B14F-4D97-AF65-F5344CB8AC3E}">
        <p14:creationId xmlns:p14="http://schemas.microsoft.com/office/powerpoint/2010/main" val="140611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28</a:t>
            </a:fld>
            <a:endParaRPr lang="fr-FR"/>
          </a:p>
        </p:txBody>
      </p:sp>
    </p:spTree>
    <p:extLst>
      <p:ext uri="{BB962C8B-B14F-4D97-AF65-F5344CB8AC3E}">
        <p14:creationId xmlns:p14="http://schemas.microsoft.com/office/powerpoint/2010/main" val="240578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29</a:t>
            </a:fld>
            <a:endParaRPr lang="fr-FR"/>
          </a:p>
        </p:txBody>
      </p:sp>
    </p:spTree>
    <p:extLst>
      <p:ext uri="{BB962C8B-B14F-4D97-AF65-F5344CB8AC3E}">
        <p14:creationId xmlns:p14="http://schemas.microsoft.com/office/powerpoint/2010/main" val="242384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noProof="0" dirty="0"/>
              <a:t>#</a:t>
            </a:r>
            <a:r>
              <a:rPr lang="en-US" noProof="0" dirty="0" err="1"/>
              <a:t>countryspecific</a:t>
            </a:r>
            <a:r>
              <a:rPr lang="en-US" noProof="0" dirty="0"/>
              <a:t> – We encourage country teams to come up with their own scenarios to act out for training. </a:t>
            </a:r>
          </a:p>
          <a:p>
            <a:pPr marL="0" indent="0">
              <a:buNone/>
            </a:pPr>
            <a:endParaRPr lang="en-US" noProof="0" dirty="0"/>
          </a:p>
          <a:p>
            <a:pPr marL="0" indent="0">
              <a:buNone/>
            </a:pPr>
            <a:r>
              <a:rPr lang="en-US" b="1" noProof="0" dirty="0"/>
              <a:t>Scenario #3 – Replay the same scenario that you used for scenario #1, paying more attention this time to the three points on this slide. </a:t>
            </a:r>
          </a:p>
          <a:p>
            <a:endParaRPr lang="en-US" b="0" u="none" dirty="0"/>
          </a:p>
          <a:p>
            <a:r>
              <a:rPr lang="en-US" b="0" u="none" dirty="0"/>
              <a:t>Notes:</a:t>
            </a:r>
          </a:p>
          <a:p>
            <a:pPr marL="171450" indent="-171450">
              <a:buFont typeface="Arial" panose="020B0604020202020204" pitchFamily="34" charset="0"/>
              <a:buChar char="•"/>
            </a:pPr>
            <a:r>
              <a:rPr lang="en-US" b="0" u="none" dirty="0"/>
              <a:t>Discussion: 3 min (Did the interviewer follow the 3 necessary parts of an introduction?)</a:t>
            </a:r>
          </a:p>
        </p:txBody>
      </p:sp>
      <p:sp>
        <p:nvSpPr>
          <p:cNvPr id="4" name="Slide Number Placeholder 3"/>
          <p:cNvSpPr>
            <a:spLocks noGrp="1"/>
          </p:cNvSpPr>
          <p:nvPr>
            <p:ph type="sldNum" sz="quarter" idx="10"/>
          </p:nvPr>
        </p:nvSpPr>
        <p:spPr/>
        <p:txBody>
          <a:bodyPr/>
          <a:lstStyle/>
          <a:p>
            <a:fld id="{53A97ED7-389D-4A75-8D17-463271D66607}" type="slidenum">
              <a:rPr lang="fr-FR" smtClean="0"/>
              <a:t>30</a:t>
            </a:fld>
            <a:endParaRPr lang="fr-FR"/>
          </a:p>
        </p:txBody>
      </p:sp>
    </p:spTree>
    <p:extLst>
      <p:ext uri="{BB962C8B-B14F-4D97-AF65-F5344CB8AC3E}">
        <p14:creationId xmlns:p14="http://schemas.microsoft.com/office/powerpoint/2010/main" val="83741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8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t>
            </a:r>
            <a:r>
              <a:rPr lang="en-US" noProof="0" dirty="0" err="1"/>
              <a:t>countryspecific</a:t>
            </a:r>
            <a:r>
              <a:rPr lang="en-US" noProof="0" dirty="0"/>
              <a:t> – We encourage country teams to come up with their own scenarios to act out for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Scenario #4 is all about speaking with confidence and having a flexible enough interview style to keep the interview both conversational and on-track. For this scenario, the interviewer should repeat the same interaction with the respondent four different times, each time highlighting an extreme version of confidence or flexibility: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1</a:t>
            </a:r>
            <a:r>
              <a:rPr lang="en-US" b="0" baseline="30000" noProof="0" dirty="0"/>
              <a:t>st</a:t>
            </a:r>
            <a:r>
              <a:rPr lang="en-US" b="0" noProof="0" dirty="0"/>
              <a:t> time: Not enough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2</a:t>
            </a:r>
            <a:r>
              <a:rPr lang="en-US" b="0" baseline="30000" noProof="0" dirty="0"/>
              <a:t>nd</a:t>
            </a:r>
            <a:r>
              <a:rPr lang="en-US" b="0" noProof="0" dirty="0"/>
              <a:t> time: Too much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3</a:t>
            </a:r>
            <a:r>
              <a:rPr lang="en-US" b="0" baseline="30000" noProof="0" dirty="0"/>
              <a:t>rd</a:t>
            </a:r>
            <a:r>
              <a:rPr lang="en-US" b="0" noProof="0" dirty="0"/>
              <a:t> time: Not enough 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4</a:t>
            </a:r>
            <a:r>
              <a:rPr lang="en-US" b="0" baseline="30000" noProof="0" dirty="0"/>
              <a:t>th</a:t>
            </a:r>
            <a:r>
              <a:rPr lang="en-US" b="0" noProof="0" dirty="0"/>
              <a:t> time: Too much flexibility </a:t>
            </a:r>
          </a:p>
        </p:txBody>
      </p:sp>
      <p:sp>
        <p:nvSpPr>
          <p:cNvPr id="4" name="Slide Number Placeholder 3"/>
          <p:cNvSpPr>
            <a:spLocks noGrp="1"/>
          </p:cNvSpPr>
          <p:nvPr>
            <p:ph type="sldNum" sz="quarter" idx="10"/>
          </p:nvPr>
        </p:nvSpPr>
        <p:spPr/>
        <p:txBody>
          <a:bodyPr/>
          <a:lstStyle/>
          <a:p>
            <a:fld id="{53A97ED7-389D-4A75-8D17-463271D66607}" type="slidenum">
              <a:rPr lang="fr-FR" smtClean="0"/>
              <a:t>31</a:t>
            </a:fld>
            <a:endParaRPr lang="fr-FR"/>
          </a:p>
        </p:txBody>
      </p:sp>
    </p:spTree>
    <p:extLst>
      <p:ext uri="{BB962C8B-B14F-4D97-AF65-F5344CB8AC3E}">
        <p14:creationId xmlns:p14="http://schemas.microsoft.com/office/powerpoint/2010/main" val="374278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32</a:t>
            </a:fld>
            <a:endParaRPr lang="fr-CA"/>
          </a:p>
        </p:txBody>
      </p:sp>
    </p:spTree>
    <p:extLst>
      <p:ext uri="{BB962C8B-B14F-4D97-AF65-F5344CB8AC3E}">
        <p14:creationId xmlns:p14="http://schemas.microsoft.com/office/powerpoint/2010/main" val="78828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4</a:t>
            </a:fld>
            <a:endParaRPr lang="fr-CA"/>
          </a:p>
        </p:txBody>
      </p:sp>
    </p:spTree>
    <p:extLst>
      <p:ext uri="{BB962C8B-B14F-4D97-AF65-F5344CB8AC3E}">
        <p14:creationId xmlns:p14="http://schemas.microsoft.com/office/powerpoint/2010/main" val="95144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5</a:t>
            </a:fld>
            <a:endParaRPr lang="fr-FR"/>
          </a:p>
        </p:txBody>
      </p:sp>
    </p:spTree>
    <p:extLst>
      <p:ext uri="{BB962C8B-B14F-4D97-AF65-F5344CB8AC3E}">
        <p14:creationId xmlns:p14="http://schemas.microsoft.com/office/powerpoint/2010/main" val="94200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startAt="2"/>
              <a:tabLst/>
              <a:defRPr/>
            </a:pPr>
            <a:r>
              <a:rPr lang="en-US" noProof="0" dirty="0"/>
              <a:t>This is why you should prepare a few responses to your respondents’ questions. Interviewers who are able to make a respondent feel comfortable have a higher response rates. Regardless of the interviewer’s skills, there will be refusals. Don’t get discouraged!</a:t>
            </a:r>
          </a:p>
        </p:txBody>
      </p:sp>
      <p:sp>
        <p:nvSpPr>
          <p:cNvPr id="4" name="Slide Number Placeholder 3"/>
          <p:cNvSpPr>
            <a:spLocks noGrp="1"/>
          </p:cNvSpPr>
          <p:nvPr>
            <p:ph type="sldNum" sz="quarter" idx="10"/>
          </p:nvPr>
        </p:nvSpPr>
        <p:spPr/>
        <p:txBody>
          <a:bodyPr/>
          <a:lstStyle/>
          <a:p>
            <a:fld id="{53A97ED7-389D-4A75-8D17-463271D66607}" type="slidenum">
              <a:rPr lang="fr-FR" smtClean="0"/>
              <a:t>6</a:t>
            </a:fld>
            <a:endParaRPr lang="fr-FR"/>
          </a:p>
        </p:txBody>
      </p:sp>
    </p:spTree>
    <p:extLst>
      <p:ext uri="{BB962C8B-B14F-4D97-AF65-F5344CB8AC3E}">
        <p14:creationId xmlns:p14="http://schemas.microsoft.com/office/powerpoint/2010/main" val="144055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3) When you are calling a respondent, you cannot see the look on the respondent’s face. What does the look on this woman’s face tell you? (That she is perhaps reluctant to talk to you) </a:t>
            </a:r>
          </a:p>
        </p:txBody>
      </p:sp>
      <p:sp>
        <p:nvSpPr>
          <p:cNvPr id="4" name="Slide Number Placeholder 3"/>
          <p:cNvSpPr>
            <a:spLocks noGrp="1"/>
          </p:cNvSpPr>
          <p:nvPr>
            <p:ph type="sldNum" sz="quarter" idx="10"/>
          </p:nvPr>
        </p:nvSpPr>
        <p:spPr/>
        <p:txBody>
          <a:bodyPr/>
          <a:lstStyle/>
          <a:p>
            <a:fld id="{53A97ED7-389D-4A75-8D17-463271D66607}" type="slidenum">
              <a:rPr lang="fr-FR" smtClean="0"/>
              <a:t>7</a:t>
            </a:fld>
            <a:endParaRPr lang="fr-FR"/>
          </a:p>
        </p:txBody>
      </p:sp>
    </p:spTree>
    <p:extLst>
      <p:ext uri="{BB962C8B-B14F-4D97-AF65-F5344CB8AC3E}">
        <p14:creationId xmlns:p14="http://schemas.microsoft.com/office/powerpoint/2010/main" val="407082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4) More specifically, do not read the script in the beginning of the questionnaire. Once you have the respondent’s consent, you may read the questions exactly as they are written. </a:t>
            </a:r>
          </a:p>
        </p:txBody>
      </p:sp>
      <p:sp>
        <p:nvSpPr>
          <p:cNvPr id="4" name="Slide Number Placeholder 3"/>
          <p:cNvSpPr>
            <a:spLocks noGrp="1"/>
          </p:cNvSpPr>
          <p:nvPr>
            <p:ph type="sldNum" sz="quarter" idx="10"/>
          </p:nvPr>
        </p:nvSpPr>
        <p:spPr/>
        <p:txBody>
          <a:bodyPr/>
          <a:lstStyle/>
          <a:p>
            <a:fld id="{53A97ED7-389D-4A75-8D17-463271D66607}" type="slidenum">
              <a:rPr lang="fr-FR" smtClean="0"/>
              <a:t>8</a:t>
            </a:fld>
            <a:endParaRPr lang="fr-FR"/>
          </a:p>
        </p:txBody>
      </p:sp>
    </p:spTree>
    <p:extLst>
      <p:ext uri="{BB962C8B-B14F-4D97-AF65-F5344CB8AC3E}">
        <p14:creationId xmlns:p14="http://schemas.microsoft.com/office/powerpoint/2010/main" val="195927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noProof="0" dirty="0"/>
              <a:t>#</a:t>
            </a:r>
            <a:r>
              <a:rPr lang="en-US" noProof="0" dirty="0" err="1"/>
              <a:t>countryspecific</a:t>
            </a:r>
            <a:r>
              <a:rPr lang="en-US" noProof="0" dirty="0"/>
              <a:t> – We encourage country teams to come up with their own scenarios to act out for training. </a:t>
            </a:r>
          </a:p>
          <a:p>
            <a:pPr marL="0" indent="0">
              <a:buNone/>
            </a:pPr>
            <a:endParaRPr lang="en-US" noProof="0" dirty="0"/>
          </a:p>
          <a:p>
            <a:pPr marL="0" indent="0">
              <a:buNone/>
            </a:pPr>
            <a:r>
              <a:rPr lang="en-US" b="1" noProof="0" dirty="0"/>
              <a:t>Scenario #1 should focus on study introduction for a phone interview and should highlight the differences in study introduction between an interview conducted in-person and one conducted over the phone. </a:t>
            </a:r>
          </a:p>
          <a:p>
            <a:pPr marL="0" indent="0">
              <a:buNone/>
            </a:pPr>
            <a:endParaRPr lang="en-US" noProof="0" dirty="0"/>
          </a:p>
          <a:p>
            <a:pPr marL="0" indent="0">
              <a:buNone/>
            </a:pPr>
            <a:r>
              <a:rPr lang="en-US" b="0" u="sng" noProof="0" dirty="0"/>
              <a:t>Suggested structure: </a:t>
            </a:r>
          </a:p>
          <a:p>
            <a:pPr marL="0" indent="0">
              <a:buNone/>
            </a:pPr>
            <a:endParaRPr lang="en-US" noProof="0" dirty="0"/>
          </a:p>
          <a:p>
            <a:pPr marL="171450" indent="-171450">
              <a:buFont typeface="Arial" panose="020B0604020202020204" pitchFamily="34" charset="0"/>
              <a:buChar char="•"/>
            </a:pPr>
            <a:r>
              <a:rPr lang="en-US" noProof="0" dirty="0"/>
              <a:t>While watching the scenario, half of the REs should identify 3 similarities with face-to-face interviews, while the other half of the room/REs identify 3 differences.</a:t>
            </a:r>
          </a:p>
          <a:p>
            <a:pPr marL="171450" indent="-171450">
              <a:buFont typeface="Arial" panose="020B0604020202020204" pitchFamily="34" charset="0"/>
              <a:buChar char="•"/>
            </a:pPr>
            <a:r>
              <a:rPr lang="en-US" noProof="0" dirty="0"/>
              <a:t>Discussion : 7 min</a:t>
            </a:r>
          </a:p>
          <a:p>
            <a:pPr marL="628650" lvl="1" indent="-171450">
              <a:buFont typeface="Arial" panose="020B0604020202020204" pitchFamily="34" charset="0"/>
              <a:buChar char="•"/>
            </a:pPr>
            <a:r>
              <a:rPr lang="en-US" noProof="0" dirty="0"/>
              <a:t>Ask the REs to share their similarities and differences. </a:t>
            </a:r>
          </a:p>
          <a:p>
            <a:pPr marL="628650" lvl="1" indent="-171450">
              <a:buFont typeface="Arial" panose="020B0604020202020204" pitchFamily="34" charset="0"/>
              <a:buChar char="•"/>
            </a:pPr>
            <a:r>
              <a:rPr lang="en-US" u="none" noProof="0" dirty="0"/>
              <a:t>Some items to note:</a:t>
            </a:r>
          </a:p>
          <a:p>
            <a:pPr marL="1085850" lvl="2" indent="-171450">
              <a:buFont typeface="Arial" panose="020B0604020202020204" pitchFamily="34" charset="0"/>
              <a:buChar char="•"/>
            </a:pPr>
            <a:r>
              <a:rPr lang="en-US" u="none" noProof="0" dirty="0"/>
              <a:t>She repeated the questions and responses a lot (</a:t>
            </a:r>
            <a:r>
              <a:rPr lang="en-US" sz="1200" b="1" kern="1200" dirty="0">
                <a:solidFill>
                  <a:schemeClr val="tx1"/>
                </a:solidFill>
                <a:effectLst/>
                <a:latin typeface="+mn-lt"/>
                <a:ea typeface="+mn-ea"/>
                <a:cs typeface="+mn-cs"/>
              </a:rPr>
              <a:t>Active listening) </a:t>
            </a:r>
            <a:endParaRPr lang="en-US" sz="1200" b="1" u="none" kern="1200" noProof="0" dirty="0">
              <a:solidFill>
                <a:schemeClr val="tx1"/>
              </a:solidFill>
              <a:effectLst/>
              <a:latin typeface="+mn-lt"/>
              <a:ea typeface="+mn-ea"/>
              <a:cs typeface="+mn-cs"/>
            </a:endParaRPr>
          </a:p>
          <a:p>
            <a:pPr marL="1085850" lvl="2" indent="-171450">
              <a:buFont typeface="Arial" panose="020B0604020202020204" pitchFamily="34" charset="0"/>
              <a:buChar char="•"/>
            </a:pPr>
            <a:r>
              <a:rPr lang="en-US" u="none" noProof="0" dirty="0"/>
              <a:t>Did she build rapport/trust? </a:t>
            </a:r>
          </a:p>
          <a:p>
            <a:pPr marL="1085850" lvl="2" indent="-171450">
              <a:buFont typeface="Arial" panose="020B0604020202020204" pitchFamily="34" charset="0"/>
              <a:buChar char="•"/>
            </a:pPr>
            <a:r>
              <a:rPr lang="en-US" u="none" noProof="0" dirty="0"/>
              <a:t>How about the </a:t>
            </a:r>
            <a:r>
              <a:rPr lang="en-US" b="1" u="none" noProof="0" dirty="0"/>
              <a:t>pace of the </a:t>
            </a:r>
            <a:r>
              <a:rPr lang="en-US" sz="1200" b="1" kern="1200" dirty="0">
                <a:solidFill>
                  <a:schemeClr val="tx1"/>
                </a:solidFill>
                <a:effectLst/>
                <a:latin typeface="+mn-lt"/>
                <a:ea typeface="+mn-ea"/>
                <a:cs typeface="+mn-cs"/>
              </a:rPr>
              <a:t>conversation?</a:t>
            </a:r>
            <a:endParaRPr lang="en-US" u="none" noProof="0" dirty="0"/>
          </a:p>
        </p:txBody>
      </p:sp>
      <p:sp>
        <p:nvSpPr>
          <p:cNvPr id="4" name="Slide Number Placeholder 3"/>
          <p:cNvSpPr>
            <a:spLocks noGrp="1"/>
          </p:cNvSpPr>
          <p:nvPr>
            <p:ph type="sldNum" sz="quarter" idx="10"/>
          </p:nvPr>
        </p:nvSpPr>
        <p:spPr/>
        <p:txBody>
          <a:bodyPr/>
          <a:lstStyle/>
          <a:p>
            <a:fld id="{53A97ED7-389D-4A75-8D17-463271D66607}" type="slidenum">
              <a:rPr lang="fr-FR" smtClean="0"/>
              <a:t>9</a:t>
            </a:fld>
            <a:endParaRPr lang="fr-FR"/>
          </a:p>
        </p:txBody>
      </p:sp>
    </p:spTree>
    <p:extLst>
      <p:ext uri="{BB962C8B-B14F-4D97-AF65-F5344CB8AC3E}">
        <p14:creationId xmlns:p14="http://schemas.microsoft.com/office/powerpoint/2010/main" val="189868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638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35792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2482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19616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273787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90568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083387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80516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1812473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52981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6336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93510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313112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473045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522434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297649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39620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94630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29038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05362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642350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735901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21577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06251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429396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90127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724023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52615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1809091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68951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187198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104155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022603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017683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422646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2520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047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27248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23027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3301933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214806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2355643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4233668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157742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335960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615961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84586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991432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72081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02747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832550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3449527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1177614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175515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11715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2729282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940308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2802733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223073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954522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3139260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607575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41036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36048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43770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19425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1466459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839646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61467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124114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2658299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714263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295570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13325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397270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052836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453880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92221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92397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21/06/2024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13873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8"/>
            <a:ext cx="5384800" cy="664537"/>
          </a:xfrm>
        </p:spPr>
        <p:txBody>
          <a:bodyPr>
            <a:normAutofit/>
          </a:bodyPr>
          <a:lstStyle>
            <a:lvl1pPr marL="0" indent="0" algn="l">
              <a:spcBef>
                <a:spcPts val="300"/>
              </a:spcBef>
              <a:buNone/>
              <a:defRPr sz="1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3" y="3816746"/>
            <a:ext cx="2962709" cy="43088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a:ln>
                  <a:noFill/>
                </a:ln>
                <a:solidFill>
                  <a:prstClr val="white"/>
                </a:solidFill>
                <a:effectLst/>
                <a:uLnTx/>
                <a:uFillTx/>
                <a:latin typeface="Garamond"/>
                <a:ea typeface="+mn-ea"/>
                <a:cs typeface="Garamond"/>
              </a:rPr>
              <a:t>Bill &amp; Melinda Gates Institute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049273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084904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595596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294604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7" y="1200091"/>
            <a:ext cx="8239421" cy="5072607"/>
          </a:xfrm>
        </p:spPr>
        <p:txBody>
          <a:bodyPr/>
          <a:lstStyle>
            <a:lvl1pPr marL="0" indent="0">
              <a:buNone/>
              <a:defRPr sz="1400">
                <a:solidFill>
                  <a:schemeClr val="bg1">
                    <a:lumMod val="5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2"/>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749842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521727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1191777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418432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380588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5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png"/><Relationship Id="rId5" Type="http://schemas.openxmlformats.org/officeDocument/2006/relationships/slideLayout" Target="../slideLayouts/slideLayout86.xml"/><Relationship Id="rId10" Type="http://schemas.openxmlformats.org/officeDocument/2006/relationships/theme" Target="../theme/theme2.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143316756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702" r:id="rId3"/>
    <p:sldLayoutId id="2147483685" r:id="rId4"/>
    <p:sldLayoutId id="2147483659" r:id="rId5"/>
    <p:sldLayoutId id="2147483715" r:id="rId6"/>
    <p:sldLayoutId id="2147483734" r:id="rId7"/>
    <p:sldLayoutId id="2147483700" r:id="rId8"/>
    <p:sldLayoutId id="2147483710" r:id="rId9"/>
    <p:sldLayoutId id="2147483711" r:id="rId10"/>
    <p:sldLayoutId id="2147483708" r:id="rId11"/>
    <p:sldLayoutId id="2147483723" r:id="rId12"/>
    <p:sldLayoutId id="2147483719" r:id="rId13"/>
    <p:sldLayoutId id="2147483721" r:id="rId14"/>
    <p:sldLayoutId id="2147483733" r:id="rId15"/>
    <p:sldLayoutId id="2147483731" r:id="rId16"/>
    <p:sldLayoutId id="2147483736" r:id="rId17"/>
    <p:sldLayoutId id="2147483722" r:id="rId18"/>
    <p:sldLayoutId id="2147483730" r:id="rId19"/>
    <p:sldLayoutId id="2147483727" r:id="rId20"/>
    <p:sldLayoutId id="2147483735" r:id="rId21"/>
    <p:sldLayoutId id="2147483716" r:id="rId22"/>
    <p:sldLayoutId id="2147483713" r:id="rId23"/>
    <p:sldLayoutId id="2147483701" r:id="rId24"/>
    <p:sldLayoutId id="2147483650" r:id="rId25"/>
    <p:sldLayoutId id="2147483657" r:id="rId26"/>
    <p:sldLayoutId id="2147483676" r:id="rId27"/>
    <p:sldLayoutId id="2147483652" r:id="rId28"/>
    <p:sldLayoutId id="2147483654" r:id="rId29"/>
    <p:sldLayoutId id="2147483655" r:id="rId30"/>
    <p:sldLayoutId id="2147483656" r:id="rId31"/>
    <p:sldLayoutId id="2147483725" r:id="rId32"/>
    <p:sldLayoutId id="2147483703" r:id="rId33"/>
    <p:sldLayoutId id="2147483705" r:id="rId34"/>
    <p:sldLayoutId id="2147483724" r:id="rId35"/>
    <p:sldLayoutId id="2147483678" r:id="rId36"/>
    <p:sldLayoutId id="2147483704" r:id="rId37"/>
    <p:sldLayoutId id="2147483660" r:id="rId38"/>
    <p:sldLayoutId id="2147483662" r:id="rId39"/>
    <p:sldLayoutId id="2147483663" r:id="rId40"/>
    <p:sldLayoutId id="2147483664" r:id="rId41"/>
    <p:sldLayoutId id="2147483666" r:id="rId42"/>
    <p:sldLayoutId id="2147483665" r:id="rId43"/>
    <p:sldLayoutId id="2147483679" r:id="rId44"/>
    <p:sldLayoutId id="2147483714" r:id="rId45"/>
    <p:sldLayoutId id="2147483682" r:id="rId46"/>
    <p:sldLayoutId id="2147483667" r:id="rId47"/>
    <p:sldLayoutId id="2147483683" r:id="rId48"/>
    <p:sldLayoutId id="2147483668" r:id="rId49"/>
    <p:sldLayoutId id="2147483717" r:id="rId50"/>
    <p:sldLayoutId id="2147483669" r:id="rId51"/>
    <p:sldLayoutId id="2147483670" r:id="rId52"/>
    <p:sldLayoutId id="2147483671" r:id="rId53"/>
    <p:sldLayoutId id="2147483677" r:id="rId54"/>
    <p:sldLayoutId id="2147483673" r:id="rId55"/>
    <p:sldLayoutId id="2147483675" r:id="rId56"/>
    <p:sldLayoutId id="2147483674" r:id="rId57"/>
    <p:sldLayoutId id="2147483681" r:id="rId58"/>
    <p:sldLayoutId id="2147483687" r:id="rId59"/>
    <p:sldLayoutId id="2147483718" r:id="rId60"/>
    <p:sldLayoutId id="2147483684" r:id="rId61"/>
    <p:sldLayoutId id="2147483688" r:id="rId62"/>
    <p:sldLayoutId id="2147483720" r:id="rId63"/>
    <p:sldLayoutId id="2147483689" r:id="rId64"/>
    <p:sldLayoutId id="2147483728" r:id="rId65"/>
    <p:sldLayoutId id="2147483690" r:id="rId66"/>
    <p:sldLayoutId id="2147483691" r:id="rId67"/>
    <p:sldLayoutId id="2147483726" r:id="rId68"/>
    <p:sldLayoutId id="2147483729" r:id="rId69"/>
    <p:sldLayoutId id="2147483692" r:id="rId70"/>
    <p:sldLayoutId id="2147483693" r:id="rId71"/>
    <p:sldLayoutId id="2147483686" r:id="rId72"/>
    <p:sldLayoutId id="2147483706" r:id="rId73"/>
    <p:sldLayoutId id="2147483732" r:id="rId74"/>
    <p:sldLayoutId id="2147483694" r:id="rId75"/>
    <p:sldLayoutId id="2147483695" r:id="rId76"/>
    <p:sldLayoutId id="2147483696" r:id="rId77"/>
    <p:sldLayoutId id="2147483697" r:id="rId78"/>
    <p:sldLayoutId id="2147483698" r:id="rId79"/>
    <p:sldLayoutId id="2147483699" r:id="rId80"/>
    <p:sldLayoutId id="214748382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6"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6" y="1981203"/>
            <a:ext cx="108301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5" name="Straight Connector 4"/>
          <p:cNvCxnSpPr/>
          <p:nvPr/>
        </p:nvCxnSpPr>
        <p:spPr>
          <a:xfrm flipH="1">
            <a:off x="422636"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56662" y="6103688"/>
            <a:ext cx="1124897" cy="869316"/>
          </a:xfrm>
          <a:prstGeom prst="rect">
            <a:avLst/>
          </a:prstGeom>
        </p:spPr>
      </p:pic>
    </p:spTree>
    <p:extLst>
      <p:ext uri="{BB962C8B-B14F-4D97-AF65-F5344CB8AC3E}">
        <p14:creationId xmlns:p14="http://schemas.microsoft.com/office/powerpoint/2010/main" val="34773722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Lst>
  <p:hf hdr="0" ftr="0" dt="0"/>
  <p:txStyles>
    <p:titleStyle>
      <a:lvl1pPr algn="l" defTabSz="914377"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0.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90.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cid:image004.jpg@01D4EB97.81C1D560" TargetMode="External"/><Relationship Id="rId12"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88.xml"/><Relationship Id="rId6" Type="http://schemas.openxmlformats.org/officeDocument/2006/relationships/image" Target="../media/image26.jpeg"/><Relationship Id="rId11" Type="http://schemas.openxmlformats.org/officeDocument/2006/relationships/image" Target="cid:image006.png@01D4EB97.81C1D560" TargetMode="External"/><Relationship Id="rId5" Type="http://schemas.openxmlformats.org/officeDocument/2006/relationships/image" Target="cid:image003.png@01D4EB97.81C1D560"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cid:image005.png@01D4EB97.81C1D560" TargetMode="External"/><Relationship Id="rId1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s://thenounproject.com/icon/angry-phone-call-2767325/" TargetMode="External"/><Relationship Id="rId2" Type="http://schemas.openxmlformats.org/officeDocument/2006/relationships/hyperlink" Target="https://thenounproject.com/icon/businessman-destroying-phone-2735404/" TargetMode="External"/><Relationship Id="rId1" Type="http://schemas.openxmlformats.org/officeDocument/2006/relationships/slideLayout" Target="../slideLayouts/slideLayout83.xml"/><Relationship Id="rId6" Type="http://schemas.openxmlformats.org/officeDocument/2006/relationships/hyperlink" Target="https://thenounproject.com/icon/outgoing-call-907491/" TargetMode="External"/><Relationship Id="rId5" Type="http://schemas.openxmlformats.org/officeDocument/2006/relationships/hyperlink" Target="https://thenounproject.com/icon/complain-2767342/" TargetMode="External"/><Relationship Id="rId4" Type="http://schemas.openxmlformats.org/officeDocument/2006/relationships/hyperlink" Target="https://thenounproject.com/icon/phone-call-problem-276732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E5301-78B7-E14E-B806-2F25C473DDB0}"/>
              </a:ext>
            </a:extLst>
          </p:cNvPr>
          <p:cNvSpPr>
            <a:spLocks noGrp="1"/>
          </p:cNvSpPr>
          <p:nvPr>
            <p:ph idx="1"/>
          </p:nvPr>
        </p:nvSpPr>
        <p:spPr>
          <a:xfrm>
            <a:off x="4196219" y="1580672"/>
            <a:ext cx="7314840" cy="3229624"/>
          </a:xfrm>
        </p:spPr>
        <p:txBody>
          <a:bodyPr>
            <a:normAutofit lnSpcReduction="10000"/>
          </a:bodyPr>
          <a:lstStyle/>
          <a:p>
            <a:r>
              <a:rPr lang="en-US" sz="3200" dirty="0">
                <a:solidFill>
                  <a:schemeClr val="tx1"/>
                </a:solidFill>
              </a:rPr>
              <a:t>In your opinion, what challenges could you face during phone-based data collection? </a:t>
            </a:r>
          </a:p>
          <a:p>
            <a:r>
              <a:rPr lang="en-US" sz="3200" dirty="0">
                <a:solidFill>
                  <a:schemeClr val="tx1"/>
                </a:solidFill>
              </a:rPr>
              <a:t>Are there any aspects that are easier or more enjoyable compared to face-to-face surveys? </a:t>
            </a:r>
          </a:p>
        </p:txBody>
      </p:sp>
      <p:sp>
        <p:nvSpPr>
          <p:cNvPr id="2" name="Arrow: Pentagon 1">
            <a:extLst>
              <a:ext uri="{FF2B5EF4-FFF2-40B4-BE49-F238E27FC236}">
                <a16:creationId xmlns:a16="http://schemas.microsoft.com/office/drawing/2014/main" id="{50240DEC-45A1-5C05-09F1-ED4A8F970687}"/>
              </a:ext>
            </a:extLst>
          </p:cNvPr>
          <p:cNvSpPr/>
          <p:nvPr/>
        </p:nvSpPr>
        <p:spPr>
          <a:xfrm>
            <a:off x="0" y="127819"/>
            <a:ext cx="4021394"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Scenario #2:</a:t>
            </a:r>
            <a:endParaRPr lang="en-US" sz="4000" b="1" dirty="0">
              <a:solidFill>
                <a:srgbClr val="663366"/>
              </a:solidFill>
              <a:latin typeface="Segoe UI" panose="020B0502040204020203" pitchFamily="34" charset="0"/>
              <a:cs typeface="Segoe UI" panose="020B0502040204020203" pitchFamily="34" charset="0"/>
            </a:endParaRPr>
          </a:p>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Difficulties and enjoyable aspects</a:t>
            </a:r>
            <a:endParaRPr lang="fr-FR" sz="2000" dirty="0"/>
          </a:p>
        </p:txBody>
      </p:sp>
    </p:spTree>
    <p:extLst>
      <p:ext uri="{BB962C8B-B14F-4D97-AF65-F5344CB8AC3E}">
        <p14:creationId xmlns:p14="http://schemas.microsoft.com/office/powerpoint/2010/main" val="368445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CE66-F935-564F-8FFE-47A77B3E2657}"/>
              </a:ext>
            </a:extLst>
          </p:cNvPr>
          <p:cNvSpPr>
            <a:spLocks noGrp="1"/>
          </p:cNvSpPr>
          <p:nvPr>
            <p:ph type="title"/>
          </p:nvPr>
        </p:nvSpPr>
        <p:spPr>
          <a:xfrm>
            <a:off x="680946" y="484093"/>
            <a:ext cx="10830113" cy="1497109"/>
          </a:xfrm>
        </p:spPr>
        <p:txBody>
          <a:bodyPr>
            <a:normAutofit/>
          </a:bodyPr>
          <a:lstStyle/>
          <a:p>
            <a:r>
              <a:rPr lang="en-US" sz="4000" b="1" dirty="0">
                <a:solidFill>
                  <a:srgbClr val="55015B"/>
                </a:solidFill>
                <a:latin typeface="Segoe UI" panose="020B0502040204020203" pitchFamily="34" charset="0"/>
                <a:cs typeface="Segoe UI" panose="020B0502040204020203" pitchFamily="34" charset="0"/>
              </a:rPr>
              <a:t>A good interviewer should be able to tell when a respondent…</a:t>
            </a:r>
          </a:p>
        </p:txBody>
      </p:sp>
      <p:sp>
        <p:nvSpPr>
          <p:cNvPr id="3" name="Content Placeholder 2">
            <a:extLst>
              <a:ext uri="{FF2B5EF4-FFF2-40B4-BE49-F238E27FC236}">
                <a16:creationId xmlns:a16="http://schemas.microsoft.com/office/drawing/2014/main" id="{2B512705-E08D-BB40-8009-FB3D078ED671}"/>
              </a:ext>
            </a:extLst>
          </p:cNvPr>
          <p:cNvSpPr>
            <a:spLocks noGrp="1"/>
          </p:cNvSpPr>
          <p:nvPr>
            <p:ph idx="1"/>
          </p:nvPr>
        </p:nvSpPr>
        <p:spPr/>
        <p:txBody>
          <a:bodyPr>
            <a:normAutofit/>
          </a:bodyPr>
          <a:lstStyle/>
          <a:p>
            <a:pPr lvl="1">
              <a:lnSpc>
                <a:spcPct val="150000"/>
              </a:lnSpc>
            </a:pPr>
            <a:r>
              <a:rPr lang="en-US" sz="3200" dirty="0">
                <a:solidFill>
                  <a:schemeClr val="tx1"/>
                </a:solidFill>
                <a:latin typeface="Segoe UI" panose="020B0502040204020203" pitchFamily="34" charset="0"/>
                <a:cs typeface="Segoe UI" panose="020B0502040204020203" pitchFamily="34" charset="0"/>
              </a:rPr>
              <a:t> becomes irritated</a:t>
            </a:r>
          </a:p>
          <a:p>
            <a:pPr lvl="1">
              <a:lnSpc>
                <a:spcPct val="150000"/>
              </a:lnSpc>
            </a:pPr>
            <a:r>
              <a:rPr lang="en-US" sz="3200" dirty="0">
                <a:solidFill>
                  <a:schemeClr val="tx1"/>
                </a:solidFill>
                <a:latin typeface="Segoe UI" panose="020B0502040204020203" pitchFamily="34" charset="0"/>
                <a:cs typeface="Segoe UI" panose="020B0502040204020203" pitchFamily="34" charset="0"/>
              </a:rPr>
              <a:t> loses interest</a:t>
            </a:r>
          </a:p>
          <a:p>
            <a:pPr lvl="1">
              <a:lnSpc>
                <a:spcPct val="150000"/>
              </a:lnSpc>
            </a:pPr>
            <a:r>
              <a:rPr lang="en-US" sz="3200" dirty="0">
                <a:solidFill>
                  <a:schemeClr val="tx1"/>
                </a:solidFill>
                <a:latin typeface="Segoe UI" panose="020B0502040204020203" pitchFamily="34" charset="0"/>
                <a:cs typeface="Segoe UI" panose="020B0502040204020203" pitchFamily="34" charset="0"/>
              </a:rPr>
              <a:t> misunderstood a question</a:t>
            </a:r>
          </a:p>
          <a:p>
            <a:pPr lvl="1">
              <a:lnSpc>
                <a:spcPct val="150000"/>
              </a:lnSpc>
            </a:pPr>
            <a:r>
              <a:rPr lang="en-US" sz="3200" dirty="0">
                <a:solidFill>
                  <a:schemeClr val="tx1"/>
                </a:solidFill>
                <a:latin typeface="Segoe UI" panose="020B0502040204020203" pitchFamily="34" charset="0"/>
                <a:cs typeface="Segoe UI" panose="020B0502040204020203" pitchFamily="34" charset="0"/>
              </a:rPr>
              <a:t> hesitates to answer a question</a:t>
            </a:r>
          </a:p>
          <a:p>
            <a:pPr lvl="1">
              <a:lnSpc>
                <a:spcPct val="150000"/>
              </a:lnSpc>
            </a:pPr>
            <a:r>
              <a:rPr lang="en-US" sz="3200" dirty="0">
                <a:solidFill>
                  <a:schemeClr val="tx1"/>
                </a:solidFill>
                <a:latin typeface="Segoe UI" panose="020B0502040204020203" pitchFamily="34" charset="0"/>
                <a:cs typeface="Segoe UI" panose="020B0502040204020203" pitchFamily="34" charset="0"/>
              </a:rPr>
              <a:t> is confused or uncomfortable</a:t>
            </a:r>
          </a:p>
        </p:txBody>
      </p:sp>
      <p:pic>
        <p:nvPicPr>
          <p:cNvPr id="5" name="Picture 4">
            <a:extLst>
              <a:ext uri="{FF2B5EF4-FFF2-40B4-BE49-F238E27FC236}">
                <a16:creationId xmlns:a16="http://schemas.microsoft.com/office/drawing/2014/main" id="{4C0CD439-31E1-0437-AAE1-94A74B300559}"/>
              </a:ext>
            </a:extLst>
          </p:cNvPr>
          <p:cNvPicPr>
            <a:picLocks noChangeAspect="1"/>
          </p:cNvPicPr>
          <p:nvPr/>
        </p:nvPicPr>
        <p:blipFill rotWithShape="1">
          <a:blip r:embed="rId3"/>
          <a:srcRect l="15629" r="17880" b="12983"/>
          <a:stretch/>
        </p:blipFill>
        <p:spPr>
          <a:xfrm>
            <a:off x="9705565" y="1480309"/>
            <a:ext cx="1676892" cy="219456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35D81B66-A680-0B7E-F389-803AC9129D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18" r="16491" b="12983"/>
          <a:stretch/>
        </p:blipFill>
        <p:spPr>
          <a:xfrm>
            <a:off x="9705565" y="3835353"/>
            <a:ext cx="1676892" cy="219456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93DD813A-3121-8708-28D6-F1BD74190D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44" r="18199" b="12983"/>
          <a:stretch/>
        </p:blipFill>
        <p:spPr>
          <a:xfrm>
            <a:off x="7878439" y="1480309"/>
            <a:ext cx="1575132" cy="2194560"/>
          </a:xfrm>
          <a:prstGeom prst="rect">
            <a:avLst/>
          </a:prstGeom>
        </p:spPr>
      </p:pic>
      <p:pic>
        <p:nvPicPr>
          <p:cNvPr id="10" name="Picture 9">
            <a:extLst>
              <a:ext uri="{FF2B5EF4-FFF2-40B4-BE49-F238E27FC236}">
                <a16:creationId xmlns:a16="http://schemas.microsoft.com/office/drawing/2014/main" id="{F2D46614-93AE-2C26-6349-FBC5E85419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83" r="15770" b="13450"/>
          <a:stretch/>
        </p:blipFill>
        <p:spPr>
          <a:xfrm>
            <a:off x="7794425" y="3835353"/>
            <a:ext cx="1743160" cy="2194560"/>
          </a:xfrm>
          <a:prstGeom prst="rect">
            <a:avLst/>
          </a:prstGeom>
        </p:spPr>
      </p:pic>
    </p:spTree>
    <p:extLst>
      <p:ext uri="{BB962C8B-B14F-4D97-AF65-F5344CB8AC3E}">
        <p14:creationId xmlns:p14="http://schemas.microsoft.com/office/powerpoint/2010/main" val="1625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BB89C-AA96-6F87-B1AE-EC225C4079EB}"/>
              </a:ext>
            </a:extLst>
          </p:cNvPr>
          <p:cNvSpPr/>
          <p:nvPr/>
        </p:nvSpPr>
        <p:spPr>
          <a:xfrm>
            <a:off x="0" y="1287049"/>
            <a:ext cx="12192001" cy="4283901"/>
          </a:xfrm>
          <a:prstGeom prst="rect">
            <a:avLst/>
          </a:prstGeom>
          <a:solidFill>
            <a:srgbClr val="247085"/>
          </a:solidFill>
          <a:effectLst>
            <a:innerShdw blurRad="50800" dist="25400" dir="13500000">
              <a:srgbClr val="FFFFFF">
                <a:alpha val="75000"/>
              </a:srgbClr>
            </a:innerShdw>
            <a:outerShdw blurRad="63500" dist="25400" dir="5400000" rotWithShape="0">
              <a:srgbClr val="808080">
                <a:alpha val="7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6872C6-FDE3-3DEA-31B2-A0A0ACFBB236}"/>
              </a:ext>
            </a:extLst>
          </p:cNvPr>
          <p:cNvSpPr txBox="1"/>
          <p:nvPr/>
        </p:nvSpPr>
        <p:spPr>
          <a:xfrm>
            <a:off x="1154482" y="2169173"/>
            <a:ext cx="9883036" cy="1938992"/>
          </a:xfrm>
          <a:prstGeom prst="rect">
            <a:avLst/>
          </a:prstGeom>
          <a:noFill/>
        </p:spPr>
        <p:txBody>
          <a:bodyPr wrap="square">
            <a:spAutoFit/>
          </a:bodyPr>
          <a:lstStyle/>
          <a:p>
            <a:pPr algn="ctr"/>
            <a:r>
              <a:rPr lang="en-US" sz="6000" b="1" u="sng" dirty="0">
                <a:solidFill>
                  <a:schemeClr val="bg1"/>
                </a:solidFill>
                <a:latin typeface="Segoe UI" panose="020B0502040204020203" pitchFamily="34" charset="0"/>
                <a:cs typeface="Segoe UI" panose="020B0502040204020203" pitchFamily="34" charset="0"/>
              </a:rPr>
              <a:t>4 Techniques</a:t>
            </a:r>
            <a:r>
              <a:rPr lang="en-US" sz="6000" b="1" dirty="0">
                <a:solidFill>
                  <a:schemeClr val="bg1"/>
                </a:solidFill>
                <a:latin typeface="Segoe UI" panose="020B0502040204020203" pitchFamily="34" charset="0"/>
                <a:cs typeface="Segoe UI" panose="020B0502040204020203" pitchFamily="34" charset="0"/>
              </a:rPr>
              <a:t> </a:t>
            </a:r>
            <a:r>
              <a:rPr lang="en-US" sz="6000" dirty="0">
                <a:solidFill>
                  <a:schemeClr val="bg1"/>
                </a:solidFill>
                <a:latin typeface="Segoe UI" panose="020B0502040204020203" pitchFamily="34" charset="0"/>
                <a:cs typeface="Segoe UI" panose="020B0502040204020203" pitchFamily="34" charset="0"/>
              </a:rPr>
              <a:t>to improve the quality of interactions</a:t>
            </a:r>
          </a:p>
        </p:txBody>
      </p:sp>
    </p:spTree>
    <p:extLst>
      <p:ext uri="{BB962C8B-B14F-4D97-AF65-F5344CB8AC3E}">
        <p14:creationId xmlns:p14="http://schemas.microsoft.com/office/powerpoint/2010/main" val="404780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4">
            <a:extLst>
              <a:ext uri="{FF2B5EF4-FFF2-40B4-BE49-F238E27FC236}">
                <a16:creationId xmlns:a16="http://schemas.microsoft.com/office/drawing/2014/main" id="{45E88B0D-C1C6-4B7F-B16C-728791CDD349}"/>
              </a:ext>
            </a:extLst>
          </p:cNvPr>
          <p:cNvSpPr/>
          <p:nvPr/>
        </p:nvSpPr>
        <p:spPr>
          <a:xfrm>
            <a:off x="4093496" y="4896790"/>
            <a:ext cx="2321084" cy="1303985"/>
          </a:xfrm>
          <a:prstGeom prst="wedgeEllipseCallout">
            <a:avLst>
              <a:gd name="adj1" fmla="val -126629"/>
              <a:gd name="adj2" fmla="val -153799"/>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a:latin typeface="Segoe UI" panose="020B0502040204020203" pitchFamily="34" charset="0"/>
                <a:cs typeface="Segoe UI" panose="020B0502040204020203" pitchFamily="34" charset="0"/>
              </a:rPr>
              <a:t>Let me try again.</a:t>
            </a:r>
          </a:p>
        </p:txBody>
      </p:sp>
      <p:sp>
        <p:nvSpPr>
          <p:cNvPr id="7" name="Oval 6">
            <a:extLst>
              <a:ext uri="{FF2B5EF4-FFF2-40B4-BE49-F238E27FC236}">
                <a16:creationId xmlns:a16="http://schemas.microsoft.com/office/drawing/2014/main" id="{4271F2CD-6C6A-47DE-A597-9961F884CA6D}"/>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1</a:t>
            </a:r>
            <a:endParaRPr lang="fr-FR" sz="8800" b="1" dirty="0"/>
          </a:p>
        </p:txBody>
      </p:sp>
      <p:sp>
        <p:nvSpPr>
          <p:cNvPr id="8" name="TextBox 7">
            <a:extLst>
              <a:ext uri="{FF2B5EF4-FFF2-40B4-BE49-F238E27FC236}">
                <a16:creationId xmlns:a16="http://schemas.microsoft.com/office/drawing/2014/main" id="{1B6E2BE1-B30A-4354-A01A-090B965CFE96}"/>
              </a:ext>
            </a:extLst>
          </p:cNvPr>
          <p:cNvSpPr txBox="1"/>
          <p:nvPr/>
        </p:nvSpPr>
        <p:spPr>
          <a:xfrm>
            <a:off x="2171700" y="426553"/>
            <a:ext cx="10153650" cy="2062103"/>
          </a:xfrm>
          <a:prstGeom prst="rect">
            <a:avLst/>
          </a:prstGeom>
          <a:noFill/>
        </p:spPr>
        <p:txBody>
          <a:bodyPr wrap="square">
            <a:spAutoFit/>
          </a:bodyPr>
          <a:lstStyle/>
          <a:p>
            <a:r>
              <a:rPr lang="en-US" sz="3600" dirty="0">
                <a:solidFill>
                  <a:srgbClr val="663366"/>
                </a:solidFill>
                <a:latin typeface="Segoe UI" panose="020B0502040204020203" pitchFamily="34" charset="0"/>
                <a:cs typeface="Segoe UI" panose="020B0502040204020203" pitchFamily="34" charset="0"/>
              </a:rPr>
              <a:t>Use </a:t>
            </a:r>
            <a:r>
              <a:rPr lang="en-US" sz="3600" b="1" dirty="0">
                <a:solidFill>
                  <a:srgbClr val="663366"/>
                </a:solidFill>
                <a:latin typeface="Segoe UI" panose="020B0502040204020203" pitchFamily="34" charset="0"/>
                <a:cs typeface="Segoe UI" panose="020B0502040204020203" pitchFamily="34" charset="0"/>
              </a:rPr>
              <a:t>short and informal wording</a:t>
            </a:r>
            <a:r>
              <a:rPr lang="en-US" sz="3600" dirty="0">
                <a:solidFill>
                  <a:srgbClr val="663366"/>
                </a:solidFill>
                <a:latin typeface="Segoe UI" panose="020B0502040204020203" pitchFamily="34" charset="0"/>
                <a:cs typeface="Segoe UI" panose="020B0502040204020203" pitchFamily="34" charset="0"/>
              </a:rPr>
              <a:t>,</a:t>
            </a:r>
          </a:p>
          <a:p>
            <a:r>
              <a:rPr lang="en-US" sz="3600" dirty="0">
                <a:solidFill>
                  <a:srgbClr val="663366"/>
                </a:solidFill>
                <a:latin typeface="Segoe UI" panose="020B0502040204020203" pitchFamily="34" charset="0"/>
                <a:cs typeface="Segoe UI" panose="020B0502040204020203" pitchFamily="34" charset="0"/>
              </a:rPr>
              <a:t>to promote conversation.</a:t>
            </a:r>
          </a:p>
          <a:p>
            <a:r>
              <a:rPr lang="en-US" sz="2800" dirty="0">
                <a:solidFill>
                  <a:srgbClr val="663366"/>
                </a:solidFill>
                <a:latin typeface="Segoe UI" panose="020B0502040204020203" pitchFamily="34" charset="0"/>
                <a:cs typeface="Segoe UI" panose="020B0502040204020203" pitchFamily="34" charset="0"/>
              </a:rPr>
              <a:t>It is always more interesting when there are interactions during a phone call than when the interviewer talks a lot. </a:t>
            </a:r>
          </a:p>
        </p:txBody>
      </p:sp>
      <p:sp>
        <p:nvSpPr>
          <p:cNvPr id="12" name="Oval Callout 14">
            <a:extLst>
              <a:ext uri="{FF2B5EF4-FFF2-40B4-BE49-F238E27FC236}">
                <a16:creationId xmlns:a16="http://schemas.microsoft.com/office/drawing/2014/main" id="{6646E12A-B657-443D-9A7F-250A2EFC08D2}"/>
              </a:ext>
            </a:extLst>
          </p:cNvPr>
          <p:cNvSpPr/>
          <p:nvPr/>
        </p:nvSpPr>
        <p:spPr>
          <a:xfrm>
            <a:off x="4740982" y="2642992"/>
            <a:ext cx="6719181" cy="2291993"/>
          </a:xfrm>
          <a:prstGeom prst="wedgeEllipseCallout">
            <a:avLst>
              <a:gd name="adj1" fmla="val -88058"/>
              <a:gd name="adj2" fmla="val -2417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a:latin typeface="Segoe UI" panose="020B0502040204020203" pitchFamily="34" charset="0"/>
                <a:cs typeface="Segoe UI" panose="020B0502040204020203" pitchFamily="34" charset="0"/>
              </a:rPr>
              <a:t>What if I were to explain that in another way, so that you might understand it a little better and be able to respond with a bit more precision and clarity?</a:t>
            </a:r>
          </a:p>
        </p:txBody>
      </p:sp>
      <p:sp>
        <p:nvSpPr>
          <p:cNvPr id="11" name="Cross 10">
            <a:extLst>
              <a:ext uri="{FF2B5EF4-FFF2-40B4-BE49-F238E27FC236}">
                <a16:creationId xmlns:a16="http://schemas.microsoft.com/office/drawing/2014/main" id="{4036BCB0-DBFC-4BC0-ADD3-284B9E233CAC}"/>
              </a:ext>
            </a:extLst>
          </p:cNvPr>
          <p:cNvSpPr/>
          <p:nvPr/>
        </p:nvSpPr>
        <p:spPr>
          <a:xfrm rot="2869720">
            <a:off x="7011116" y="2600134"/>
            <a:ext cx="2178911" cy="2185178"/>
          </a:xfrm>
          <a:prstGeom prst="plus">
            <a:avLst>
              <a:gd name="adj" fmla="val 47263"/>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C6AA5265-2F75-EAA0-5E85-91CFDFA996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901" y="2780848"/>
            <a:ext cx="1955359" cy="3176993"/>
          </a:xfrm>
          <a:prstGeom prst="rect">
            <a:avLst/>
          </a:prstGeom>
        </p:spPr>
      </p:pic>
    </p:spTree>
    <p:extLst>
      <p:ext uri="{BB962C8B-B14F-4D97-AF65-F5344CB8AC3E}">
        <p14:creationId xmlns:p14="http://schemas.microsoft.com/office/powerpoint/2010/main" val="308312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7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26" presetClass="exit" presetSubtype="0" fill="hold" grpId="1" nodeType="withEffect">
                                  <p:stCondLst>
                                    <p:cond delay="0"/>
                                  </p:stCondLst>
                                  <p:childTnLst>
                                    <p:animEffect transition="out" filter="wipe(down)">
                                      <p:cBhvr>
                                        <p:cTn id="13" dur="180" accel="50000">
                                          <p:stCondLst>
                                            <p:cond delay="1820"/>
                                          </p:stCondLst>
                                        </p:cTn>
                                        <p:tgtEl>
                                          <p:spTgt spid="12"/>
                                        </p:tgtEl>
                                      </p:cBhvr>
                                    </p:animEffect>
                                    <p:anim calcmode="lin" valueType="num">
                                      <p:cBhvr>
                                        <p:cTn id="14"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21" dur="26">
                                          <p:stCondLst>
                                            <p:cond delay="620"/>
                                          </p:stCondLst>
                                        </p:cTn>
                                        <p:tgtEl>
                                          <p:spTgt spid="12"/>
                                        </p:tgtEl>
                                      </p:cBhvr>
                                      <p:to x="100000" y="60000"/>
                                    </p:animScale>
                                    <p:animScale>
                                      <p:cBhvr>
                                        <p:cTn id="22" dur="166" decel="50000">
                                          <p:stCondLst>
                                            <p:cond delay="64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set>
                                      <p:cBhvr>
                                        <p:cTn id="29" dur="1" fill="hold">
                                          <p:stCondLst>
                                            <p:cond delay="1999"/>
                                          </p:stCondLst>
                                        </p:cTn>
                                        <p:tgtEl>
                                          <p:spTgt spid="12"/>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2"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73250B-74C2-49BA-BEFE-21A50D26FC35}"/>
              </a:ext>
            </a:extLst>
          </p:cNvPr>
          <p:cNvSpPr txBox="1"/>
          <p:nvPr/>
        </p:nvSpPr>
        <p:spPr>
          <a:xfrm>
            <a:off x="2171700" y="426553"/>
            <a:ext cx="9288463" cy="2185214"/>
          </a:xfrm>
          <a:prstGeom prst="rect">
            <a:avLst/>
          </a:prstGeom>
          <a:noFill/>
        </p:spPr>
        <p:txBody>
          <a:bodyPr wrap="square">
            <a:spAutoFit/>
          </a:bodyPr>
          <a:lstStyle/>
          <a:p>
            <a:r>
              <a:rPr lang="en-US" sz="3600" dirty="0">
                <a:solidFill>
                  <a:srgbClr val="663366"/>
                </a:solidFill>
                <a:latin typeface="Segoe UI" panose="020B0502040204020203" pitchFamily="34" charset="0"/>
                <a:cs typeface="Segoe UI" panose="020B0502040204020203" pitchFamily="34" charset="0"/>
              </a:rPr>
              <a:t>Follow the respondent’s </a:t>
            </a:r>
            <a:r>
              <a:rPr lang="en-US" sz="3600" b="1" dirty="0">
                <a:solidFill>
                  <a:srgbClr val="663366"/>
                </a:solidFill>
                <a:latin typeface="Segoe UI" panose="020B0502040204020203" pitchFamily="34" charset="0"/>
                <a:cs typeface="Segoe UI" panose="020B0502040204020203" pitchFamily="34" charset="0"/>
              </a:rPr>
              <a:t>pace and tone</a:t>
            </a:r>
            <a:r>
              <a:rPr lang="en-US" sz="3600" dirty="0">
                <a:solidFill>
                  <a:srgbClr val="663366"/>
                </a:solidFill>
                <a:latin typeface="Segoe UI" panose="020B0502040204020203" pitchFamily="34" charset="0"/>
                <a:cs typeface="Segoe UI" panose="020B0502040204020203" pitchFamily="34" charset="0"/>
              </a:rPr>
              <a:t>.</a:t>
            </a:r>
          </a:p>
          <a:p>
            <a:r>
              <a:rPr lang="en-US" sz="2800" i="1" dirty="0">
                <a:solidFill>
                  <a:srgbClr val="663366"/>
                </a:solidFill>
                <a:latin typeface="Segoe UI" panose="020B0502040204020203" pitchFamily="34" charset="0"/>
                <a:cs typeface="Segoe UI" panose="020B0502040204020203" pitchFamily="34" charset="0"/>
              </a:rPr>
              <a:t>Pay attention to the pace and tone of your first interactions with the respondent and try to match it.</a:t>
            </a:r>
          </a:p>
          <a:p>
            <a:pPr lvl="1"/>
            <a:r>
              <a:rPr lang="en-US" sz="2200" i="1" dirty="0">
                <a:solidFill>
                  <a:srgbClr val="663366"/>
                </a:solidFill>
                <a:latin typeface="Segoe UI" panose="020B0502040204020203" pitchFamily="34" charset="0"/>
                <a:cs typeface="Segoe UI" panose="020B0502040204020203" pitchFamily="34" charset="0"/>
              </a:rPr>
              <a:t>If they speak slowly, you should speak slowly.</a:t>
            </a:r>
          </a:p>
          <a:p>
            <a:pPr lvl="1"/>
            <a:r>
              <a:rPr lang="en-US" sz="2200" i="1" dirty="0">
                <a:solidFill>
                  <a:srgbClr val="663366"/>
                </a:solidFill>
                <a:latin typeface="Segoe UI" panose="020B0502040204020203" pitchFamily="34" charset="0"/>
                <a:cs typeface="Segoe UI" panose="020B0502040204020203" pitchFamily="34" charset="0"/>
              </a:rPr>
              <a:t>If they are very formal, you should also speak formally.</a:t>
            </a:r>
          </a:p>
        </p:txBody>
      </p:sp>
      <p:pic>
        <p:nvPicPr>
          <p:cNvPr id="11" name="Picture 10">
            <a:extLst>
              <a:ext uri="{FF2B5EF4-FFF2-40B4-BE49-F238E27FC236}">
                <a16:creationId xmlns:a16="http://schemas.microsoft.com/office/drawing/2014/main" id="{3D5CB119-7FB2-4A47-8B11-FBC0BB8FB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175" y="3343870"/>
            <a:ext cx="1466519" cy="2382745"/>
          </a:xfrm>
          <a:prstGeom prst="rect">
            <a:avLst/>
          </a:prstGeom>
        </p:spPr>
      </p:pic>
      <p:sp>
        <p:nvSpPr>
          <p:cNvPr id="12" name="Oval Callout 12">
            <a:extLst>
              <a:ext uri="{FF2B5EF4-FFF2-40B4-BE49-F238E27FC236}">
                <a16:creationId xmlns:a16="http://schemas.microsoft.com/office/drawing/2014/main" id="{489B65EE-7DD1-43F4-98C2-69013C6328D3}"/>
              </a:ext>
            </a:extLst>
          </p:cNvPr>
          <p:cNvSpPr/>
          <p:nvPr/>
        </p:nvSpPr>
        <p:spPr>
          <a:xfrm>
            <a:off x="2453138" y="2929295"/>
            <a:ext cx="4056949" cy="859927"/>
          </a:xfrm>
          <a:prstGeom prst="wedgeEllipseCallout">
            <a:avLst>
              <a:gd name="adj1" fmla="val -50247"/>
              <a:gd name="adj2" fmla="val 29053"/>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Segoe UI" panose="020B0502040204020203" pitchFamily="34" charset="0"/>
                <a:cs typeface="Segoe UI" panose="020B0502040204020203" pitchFamily="34" charset="0"/>
              </a:rPr>
              <a:t>Hello! Can I talk to Mrs. Abby?</a:t>
            </a:r>
          </a:p>
        </p:txBody>
      </p:sp>
      <p:sp>
        <p:nvSpPr>
          <p:cNvPr id="15" name="Oval Callout 13">
            <a:extLst>
              <a:ext uri="{FF2B5EF4-FFF2-40B4-BE49-F238E27FC236}">
                <a16:creationId xmlns:a16="http://schemas.microsoft.com/office/drawing/2014/main" id="{4F8963EE-DC82-4804-BCD3-9991AB465B8E}"/>
              </a:ext>
            </a:extLst>
          </p:cNvPr>
          <p:cNvSpPr/>
          <p:nvPr/>
        </p:nvSpPr>
        <p:spPr>
          <a:xfrm>
            <a:off x="4286250" y="3669388"/>
            <a:ext cx="5763795" cy="1731707"/>
          </a:xfrm>
          <a:prstGeom prst="wedgeEllipseCallout">
            <a:avLst>
              <a:gd name="adj1" fmla="val 58522"/>
              <a:gd name="adj2" fmla="val -60162"/>
            </a:avLst>
          </a:prstGeom>
          <a:solidFill>
            <a:srgbClr val="384252"/>
          </a:solidFill>
          <a:ln w="25400" cap="flat" cmpd="sng" algn="ctr">
            <a:solidFill>
              <a:srgbClr val="384252">
                <a:shade val="50000"/>
              </a:srgbClr>
            </a:solid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This is she. To whom do I, Madame Abby Diaw</a:t>
            </a:r>
            <a:r>
              <a:rPr kumimoji="0" lang="en-US" sz="2400" b="0" i="0" u="none" strike="noStrike" kern="0" cap="none" spc="0" normalizeH="0" dirty="0">
                <a:ln>
                  <a:noFill/>
                </a:ln>
                <a:solidFill>
                  <a:srgbClr val="FFFFFF"/>
                </a:solidFill>
                <a:effectLst/>
                <a:uLnTx/>
                <a:uFillTx/>
                <a:latin typeface="Segoe UI" panose="020B0502040204020203" pitchFamily="34" charset="0"/>
                <a:cs typeface="Segoe UI" panose="020B0502040204020203" pitchFamily="34" charset="0"/>
                <a:sym typeface="Arial"/>
              </a:rPr>
              <a:t> Diallo</a:t>
            </a:r>
            <a:r>
              <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 have the pleasure of speaking this morning?</a:t>
            </a:r>
          </a:p>
        </p:txBody>
      </p:sp>
      <p:sp>
        <p:nvSpPr>
          <p:cNvPr id="16" name="TextBox 15">
            <a:extLst>
              <a:ext uri="{FF2B5EF4-FFF2-40B4-BE49-F238E27FC236}">
                <a16:creationId xmlns:a16="http://schemas.microsoft.com/office/drawing/2014/main" id="{B191271B-862E-4F1C-89D0-2F8ADADF271C}"/>
              </a:ext>
            </a:extLst>
          </p:cNvPr>
          <p:cNvSpPr txBox="1"/>
          <p:nvPr/>
        </p:nvSpPr>
        <p:spPr>
          <a:xfrm>
            <a:off x="2762939" y="5641310"/>
            <a:ext cx="4613764" cy="492443"/>
          </a:xfrm>
          <a:prstGeom prst="rect">
            <a:avLst/>
          </a:prstGeom>
          <a:noFill/>
        </p:spPr>
        <p:txBody>
          <a:bodyPr wrap="none" rtlCol="0">
            <a:spAutoFit/>
          </a:bodyPr>
          <a:lstStyle/>
          <a:p>
            <a:r>
              <a:rPr lang="en-US" sz="2600" b="1" dirty="0">
                <a:solidFill>
                  <a:srgbClr val="55015B"/>
                </a:solidFill>
              </a:rPr>
              <a:t>How might you respond? …</a:t>
            </a:r>
            <a:endParaRPr lang="fr-FR" sz="2600" b="1" dirty="0">
              <a:solidFill>
                <a:srgbClr val="55015B"/>
              </a:solidFill>
            </a:endParaRPr>
          </a:p>
        </p:txBody>
      </p:sp>
      <p:sp>
        <p:nvSpPr>
          <p:cNvPr id="2" name="Oval 1">
            <a:extLst>
              <a:ext uri="{FF2B5EF4-FFF2-40B4-BE49-F238E27FC236}">
                <a16:creationId xmlns:a16="http://schemas.microsoft.com/office/drawing/2014/main" id="{DD58C2E8-BD85-EF8B-78EF-5F68EF24E076}"/>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800" b="1" dirty="0"/>
              <a:t>2</a:t>
            </a:r>
          </a:p>
        </p:txBody>
      </p:sp>
      <p:pic>
        <p:nvPicPr>
          <p:cNvPr id="3" name="Graphic 2" descr="Woman with solid fill">
            <a:extLst>
              <a:ext uri="{FF2B5EF4-FFF2-40B4-BE49-F238E27FC236}">
                <a16:creationId xmlns:a16="http://schemas.microsoft.com/office/drawing/2014/main" id="{EED9A883-EF53-1B34-4B91-2A5057A20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8862" y="3136149"/>
            <a:ext cx="2590466" cy="2590466"/>
          </a:xfrm>
          <a:prstGeom prst="rect">
            <a:avLst/>
          </a:prstGeom>
        </p:spPr>
      </p:pic>
    </p:spTree>
    <p:extLst>
      <p:ext uri="{BB962C8B-B14F-4D97-AF65-F5344CB8AC3E}">
        <p14:creationId xmlns:p14="http://schemas.microsoft.com/office/powerpoint/2010/main" val="92667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C0DE7-1706-4EF6-9C47-4669866739A2}"/>
              </a:ext>
            </a:extLst>
          </p:cNvPr>
          <p:cNvSpPr txBox="1"/>
          <p:nvPr/>
        </p:nvSpPr>
        <p:spPr>
          <a:xfrm>
            <a:off x="2171700" y="426553"/>
            <a:ext cx="10153650" cy="3046988"/>
          </a:xfrm>
          <a:prstGeom prst="rect">
            <a:avLst/>
          </a:prstGeom>
          <a:noFill/>
        </p:spPr>
        <p:txBody>
          <a:bodyPr wrap="square">
            <a:spAutoFit/>
          </a:bodyPr>
          <a:lstStyle/>
          <a:p>
            <a:r>
              <a:rPr lang="en-US" sz="3600" dirty="0">
                <a:solidFill>
                  <a:srgbClr val="663366"/>
                </a:solidFill>
                <a:latin typeface="Segoe UI" panose="020B0502040204020203" pitchFamily="34" charset="0"/>
                <a:cs typeface="Segoe UI" panose="020B0502040204020203" pitchFamily="34" charset="0"/>
              </a:rPr>
              <a:t>Take time to </a:t>
            </a:r>
            <a:r>
              <a:rPr lang="en-US" sz="3600" b="1" dirty="0">
                <a:solidFill>
                  <a:srgbClr val="663366"/>
                </a:solidFill>
                <a:latin typeface="Segoe UI" panose="020B0502040204020203" pitchFamily="34" charset="0"/>
                <a:cs typeface="Segoe UI" panose="020B0502040204020203" pitchFamily="34" charset="0"/>
              </a:rPr>
              <a:t>build comfort and trust </a:t>
            </a:r>
            <a:r>
              <a:rPr lang="en-US" sz="3600" dirty="0">
                <a:solidFill>
                  <a:srgbClr val="663366"/>
                </a:solidFill>
                <a:latin typeface="Segoe UI" panose="020B0502040204020203" pitchFamily="34" charset="0"/>
                <a:cs typeface="Segoe UI" panose="020B0502040204020203" pitchFamily="34" charset="0"/>
              </a:rPr>
              <a:t>with the respondent, to ensure the most accurate and complete responses.</a:t>
            </a:r>
          </a:p>
          <a:p>
            <a:r>
              <a:rPr lang="en-US" sz="2800" dirty="0">
                <a:solidFill>
                  <a:srgbClr val="663366"/>
                </a:solidFill>
                <a:latin typeface="Segoe UI" panose="020B0502040204020203" pitchFamily="34" charset="0"/>
                <a:cs typeface="Segoe UI" panose="020B0502040204020203" pitchFamily="34" charset="0"/>
              </a:rPr>
              <a:t>If you start collecting information too quickly, before the respondent is comfortable, they may not be willing to share information.</a:t>
            </a:r>
          </a:p>
        </p:txBody>
      </p:sp>
      <p:pic>
        <p:nvPicPr>
          <p:cNvPr id="11" name="Picture 10">
            <a:extLst>
              <a:ext uri="{FF2B5EF4-FFF2-40B4-BE49-F238E27FC236}">
                <a16:creationId xmlns:a16="http://schemas.microsoft.com/office/drawing/2014/main" id="{010D634B-F040-444E-9C6D-3297B9C30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02" y="3899352"/>
            <a:ext cx="1466519" cy="2382745"/>
          </a:xfrm>
          <a:prstGeom prst="rect">
            <a:avLst/>
          </a:prstGeom>
        </p:spPr>
      </p:pic>
      <p:sp>
        <p:nvSpPr>
          <p:cNvPr id="12" name="Oval Callout 12">
            <a:extLst>
              <a:ext uri="{FF2B5EF4-FFF2-40B4-BE49-F238E27FC236}">
                <a16:creationId xmlns:a16="http://schemas.microsoft.com/office/drawing/2014/main" id="{92DFA72D-0D1B-4148-BB37-B87C5A08141A}"/>
              </a:ext>
            </a:extLst>
          </p:cNvPr>
          <p:cNvSpPr/>
          <p:nvPr/>
        </p:nvSpPr>
        <p:spPr>
          <a:xfrm>
            <a:off x="2413321" y="3349059"/>
            <a:ext cx="4378906" cy="2267868"/>
          </a:xfrm>
          <a:prstGeom prst="wedgeEllipseCallout">
            <a:avLst>
              <a:gd name="adj1" fmla="val -56840"/>
              <a:gd name="adj2" fmla="val -715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400" dirty="0">
                <a:latin typeface="Segoe UI" panose="020B0502040204020203" pitchFamily="34" charset="0"/>
                <a:cs typeface="Segoe UI" panose="020B0502040204020203" pitchFamily="34" charset="0"/>
              </a:rPr>
              <a:t>Mrs. Abby, I’m Julie from PMA. Are you currently married or living together with a man as if married?</a:t>
            </a:r>
          </a:p>
        </p:txBody>
      </p:sp>
      <p:sp>
        <p:nvSpPr>
          <p:cNvPr id="13" name="Oval Callout 13">
            <a:extLst>
              <a:ext uri="{FF2B5EF4-FFF2-40B4-BE49-F238E27FC236}">
                <a16:creationId xmlns:a16="http://schemas.microsoft.com/office/drawing/2014/main" id="{147516C3-EF7C-43BA-9BB3-BA24508AD9C8}"/>
              </a:ext>
            </a:extLst>
          </p:cNvPr>
          <p:cNvSpPr/>
          <p:nvPr/>
        </p:nvSpPr>
        <p:spPr>
          <a:xfrm>
            <a:off x="7033848" y="3384333"/>
            <a:ext cx="3248840" cy="1858791"/>
          </a:xfrm>
          <a:prstGeom prst="wedgeEllipseCallout">
            <a:avLst>
              <a:gd name="adj1" fmla="val 66978"/>
              <a:gd name="adj2" fmla="val -15068"/>
            </a:avLst>
          </a:prstGeom>
          <a:solidFill>
            <a:srgbClr val="384252"/>
          </a:solidFill>
          <a:ln w="25400" cap="flat" cmpd="sng" algn="ctr">
            <a:solidFill>
              <a:srgbClr val="384252">
                <a:shade val="50000"/>
              </a:srgbClr>
            </a:solid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Who are YOU to ask about the</a:t>
            </a:r>
            <a:r>
              <a:rPr kumimoji="0" lang="en-US" sz="2400" b="0" i="0" u="none" strike="noStrike" kern="0" cap="none" spc="0" normalizeH="0" dirty="0">
                <a:ln>
                  <a:noFill/>
                </a:ln>
                <a:solidFill>
                  <a:srgbClr val="FFFFFF"/>
                </a:solidFill>
                <a:effectLst/>
                <a:uLnTx/>
                <a:uFillTx/>
                <a:latin typeface="Segoe UI" panose="020B0502040204020203" pitchFamily="34" charset="0"/>
                <a:cs typeface="Segoe UI" panose="020B0502040204020203" pitchFamily="34" charset="0"/>
                <a:sym typeface="Arial"/>
              </a:rPr>
              <a:t> man living in my house???</a:t>
            </a:r>
            <a:endPar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endParaRPr>
          </a:p>
        </p:txBody>
      </p:sp>
      <p:sp>
        <p:nvSpPr>
          <p:cNvPr id="3" name="Oval 2">
            <a:extLst>
              <a:ext uri="{FF2B5EF4-FFF2-40B4-BE49-F238E27FC236}">
                <a16:creationId xmlns:a16="http://schemas.microsoft.com/office/drawing/2014/main" id="{6C6C744D-E1C6-ED7F-F205-99B7AB197701}"/>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800" b="1" dirty="0"/>
              <a:t>3</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22D6EB71-0953-5553-969D-4E52A097DD15}"/>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2647" t="19674" r="21681" b="35897"/>
          <a:stretch/>
        </p:blipFill>
        <p:spPr>
          <a:xfrm>
            <a:off x="8046721" y="5243124"/>
            <a:ext cx="1551052" cy="1237823"/>
          </a:xfrm>
          <a:prstGeom prst="rect">
            <a:avLst/>
          </a:prstGeom>
        </p:spPr>
      </p:pic>
      <p:pic>
        <p:nvPicPr>
          <p:cNvPr id="7" name="Graphic 6" descr="Woman with solid fill">
            <a:extLst>
              <a:ext uri="{FF2B5EF4-FFF2-40B4-BE49-F238E27FC236}">
                <a16:creationId xmlns:a16="http://schemas.microsoft.com/office/drawing/2014/main" id="{1FA18B48-8FF5-C388-FBF2-DC708BD3B6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3765" y="3709039"/>
            <a:ext cx="2590466" cy="2590466"/>
          </a:xfrm>
          <a:prstGeom prst="rect">
            <a:avLst/>
          </a:prstGeom>
        </p:spPr>
      </p:pic>
    </p:spTree>
    <p:extLst>
      <p:ext uri="{BB962C8B-B14F-4D97-AF65-F5344CB8AC3E}">
        <p14:creationId xmlns:p14="http://schemas.microsoft.com/office/powerpoint/2010/main" val="3285915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10" presetClass="emph" presetSubtype="0" fill="hold" grpId="1" nodeType="withEffect">
                                  <p:stCondLst>
                                    <p:cond delay="600"/>
                                  </p:stCondLst>
                                  <p:childTnLst>
                                    <p:anim calcmode="discrete" valueType="str">
                                      <p:cBhvr override="childStyle">
                                        <p:cTn id="19" dur="14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0" presetID="2" presetClass="exit" presetSubtype="4" fill="hold" grpId="3"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3"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7831C4-43DC-4EDF-9830-8FD2E91455E1}"/>
              </a:ext>
            </a:extLst>
          </p:cNvPr>
          <p:cNvSpPr txBox="1"/>
          <p:nvPr/>
        </p:nvSpPr>
        <p:spPr>
          <a:xfrm>
            <a:off x="2171700" y="426553"/>
            <a:ext cx="9734550" cy="2923877"/>
          </a:xfrm>
          <a:prstGeom prst="rect">
            <a:avLst/>
          </a:prstGeom>
          <a:noFill/>
        </p:spPr>
        <p:txBody>
          <a:bodyPr wrap="square">
            <a:spAutoFit/>
          </a:bodyPr>
          <a:lstStyle/>
          <a:p>
            <a:r>
              <a:rPr lang="en-US" sz="3600" b="1" dirty="0">
                <a:solidFill>
                  <a:srgbClr val="663366"/>
                </a:solidFill>
                <a:latin typeface="Segoe UI" panose="020B0502040204020203" pitchFamily="34" charset="0"/>
                <a:cs typeface="Segoe UI" panose="020B0502040204020203" pitchFamily="34" charset="0"/>
              </a:rPr>
              <a:t>Encourage the respondent</a:t>
            </a:r>
            <a:r>
              <a:rPr lang="en-US" sz="3600" dirty="0">
                <a:solidFill>
                  <a:srgbClr val="663366"/>
                </a:solidFill>
                <a:latin typeface="Segoe UI" panose="020B0502040204020203" pitchFamily="34" charset="0"/>
                <a:cs typeface="Segoe UI" panose="020B0502040204020203" pitchFamily="34" charset="0"/>
              </a:rPr>
              <a:t>, </a:t>
            </a:r>
          </a:p>
          <a:p>
            <a:r>
              <a:rPr lang="en-US" sz="3600" dirty="0">
                <a:solidFill>
                  <a:srgbClr val="663366"/>
                </a:solidFill>
                <a:latin typeface="Segoe UI" panose="020B0502040204020203" pitchFamily="34" charset="0"/>
                <a:cs typeface="Segoe UI" panose="020B0502040204020203" pitchFamily="34" charset="0"/>
              </a:rPr>
              <a:t>especially when she is stuck on a response.</a:t>
            </a:r>
          </a:p>
          <a:p>
            <a:r>
              <a:rPr lang="en-US" sz="2800" dirty="0">
                <a:solidFill>
                  <a:srgbClr val="663366"/>
                </a:solidFill>
                <a:latin typeface="Segoe UI" panose="020B0502040204020203" pitchFamily="34" charset="0"/>
                <a:cs typeface="Segoe UI" panose="020B0502040204020203" pitchFamily="34" charset="0"/>
              </a:rPr>
              <a:t>If the respondent does not know how to respond, continue the conversation by asking her an open question, or encouraging her to talk about her concerns or about what she does not understand. </a:t>
            </a:r>
          </a:p>
        </p:txBody>
      </p:sp>
      <p:pic>
        <p:nvPicPr>
          <p:cNvPr id="7" name="Picture 6">
            <a:extLst>
              <a:ext uri="{FF2B5EF4-FFF2-40B4-BE49-F238E27FC236}">
                <a16:creationId xmlns:a16="http://schemas.microsoft.com/office/drawing/2014/main" id="{1AEC187D-4F57-4A8A-B740-BDF7A9B80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43" y="3220468"/>
            <a:ext cx="1892604" cy="3075032"/>
          </a:xfrm>
          <a:prstGeom prst="rect">
            <a:avLst/>
          </a:prstGeom>
        </p:spPr>
      </p:pic>
      <p:sp>
        <p:nvSpPr>
          <p:cNvPr id="8" name="Oval Callout 12">
            <a:extLst>
              <a:ext uri="{FF2B5EF4-FFF2-40B4-BE49-F238E27FC236}">
                <a16:creationId xmlns:a16="http://schemas.microsoft.com/office/drawing/2014/main" id="{0E23BFE2-FAAF-45E0-83B3-A611A2612993}"/>
              </a:ext>
            </a:extLst>
          </p:cNvPr>
          <p:cNvSpPr/>
          <p:nvPr/>
        </p:nvSpPr>
        <p:spPr>
          <a:xfrm>
            <a:off x="2785640" y="3557336"/>
            <a:ext cx="1892604" cy="859927"/>
          </a:xfrm>
          <a:prstGeom prst="wedgeEllipseCallout">
            <a:avLst>
              <a:gd name="adj1" fmla="val -83177"/>
              <a:gd name="adj2" fmla="val -3017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sp>
        <p:nvSpPr>
          <p:cNvPr id="9" name="TextBox 8">
            <a:extLst>
              <a:ext uri="{FF2B5EF4-FFF2-40B4-BE49-F238E27FC236}">
                <a16:creationId xmlns:a16="http://schemas.microsoft.com/office/drawing/2014/main" id="{54636E73-193F-413B-8626-E8EBC6502386}"/>
              </a:ext>
            </a:extLst>
          </p:cNvPr>
          <p:cNvSpPr txBox="1"/>
          <p:nvPr/>
        </p:nvSpPr>
        <p:spPr>
          <a:xfrm>
            <a:off x="5928634" y="3736641"/>
            <a:ext cx="5531528" cy="892552"/>
          </a:xfrm>
          <a:prstGeom prst="rect">
            <a:avLst/>
          </a:prstGeom>
          <a:noFill/>
        </p:spPr>
        <p:txBody>
          <a:bodyPr wrap="square" rtlCol="0">
            <a:spAutoFit/>
          </a:bodyPr>
          <a:lstStyle/>
          <a:p>
            <a:r>
              <a:rPr lang="en-US" sz="2600" b="1" dirty="0">
                <a:solidFill>
                  <a:srgbClr val="55015B"/>
                </a:solidFill>
              </a:rPr>
              <a:t>What might you say to encourage the respondent?</a:t>
            </a:r>
          </a:p>
        </p:txBody>
      </p:sp>
      <p:sp>
        <p:nvSpPr>
          <p:cNvPr id="10" name="Oval Callout 12">
            <a:extLst>
              <a:ext uri="{FF2B5EF4-FFF2-40B4-BE49-F238E27FC236}">
                <a16:creationId xmlns:a16="http://schemas.microsoft.com/office/drawing/2014/main" id="{A2DBE948-970C-4208-B535-C5EAA657A2C9}"/>
              </a:ext>
            </a:extLst>
          </p:cNvPr>
          <p:cNvSpPr/>
          <p:nvPr/>
        </p:nvSpPr>
        <p:spPr>
          <a:xfrm>
            <a:off x="3683537" y="4350031"/>
            <a:ext cx="1892604" cy="859927"/>
          </a:xfrm>
          <a:prstGeom prst="wedgeEllipseCallout">
            <a:avLst>
              <a:gd name="adj1" fmla="val -123916"/>
              <a:gd name="adj2" fmla="val -5559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sp>
        <p:nvSpPr>
          <p:cNvPr id="11" name="Oval Callout 12">
            <a:extLst>
              <a:ext uri="{FF2B5EF4-FFF2-40B4-BE49-F238E27FC236}">
                <a16:creationId xmlns:a16="http://schemas.microsoft.com/office/drawing/2014/main" id="{E0B9E13D-357E-47A3-A89E-F688037C8D1C}"/>
              </a:ext>
            </a:extLst>
          </p:cNvPr>
          <p:cNvSpPr/>
          <p:nvPr/>
        </p:nvSpPr>
        <p:spPr>
          <a:xfrm>
            <a:off x="2851535" y="5171747"/>
            <a:ext cx="1892604" cy="859927"/>
          </a:xfrm>
          <a:prstGeom prst="wedgeEllipseCallout">
            <a:avLst>
              <a:gd name="adj1" fmla="val -77190"/>
              <a:gd name="adj2" fmla="val -13313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sp>
        <p:nvSpPr>
          <p:cNvPr id="12" name="TextBox 11">
            <a:extLst>
              <a:ext uri="{FF2B5EF4-FFF2-40B4-BE49-F238E27FC236}">
                <a16:creationId xmlns:a16="http://schemas.microsoft.com/office/drawing/2014/main" id="{2E8B290D-597B-475E-B506-60B2E6297BD6}"/>
              </a:ext>
            </a:extLst>
          </p:cNvPr>
          <p:cNvSpPr txBox="1"/>
          <p:nvPr/>
        </p:nvSpPr>
        <p:spPr>
          <a:xfrm>
            <a:off x="5928634" y="4888400"/>
            <a:ext cx="5531529" cy="892552"/>
          </a:xfrm>
          <a:prstGeom prst="rect">
            <a:avLst/>
          </a:prstGeom>
          <a:noFill/>
        </p:spPr>
        <p:txBody>
          <a:bodyPr wrap="square" rtlCol="0">
            <a:spAutoFit/>
          </a:bodyPr>
          <a:lstStyle/>
          <a:p>
            <a:r>
              <a:rPr lang="en-US" sz="2600" b="1" dirty="0">
                <a:solidFill>
                  <a:srgbClr val="55015B"/>
                </a:solidFill>
              </a:rPr>
              <a:t>What is an example of an open question you might ask?</a:t>
            </a:r>
            <a:endParaRPr lang="fr-FR" sz="2600" b="1" dirty="0">
              <a:solidFill>
                <a:srgbClr val="55015B"/>
              </a:solidFill>
            </a:endParaRPr>
          </a:p>
        </p:txBody>
      </p:sp>
      <p:sp>
        <p:nvSpPr>
          <p:cNvPr id="2" name="Oval 1">
            <a:extLst>
              <a:ext uri="{FF2B5EF4-FFF2-40B4-BE49-F238E27FC236}">
                <a16:creationId xmlns:a16="http://schemas.microsoft.com/office/drawing/2014/main" id="{726921B7-608A-9C52-0522-9865E4E6B1E3}"/>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4</a:t>
            </a:r>
            <a:endParaRPr lang="fr-FR" sz="8800" b="1" dirty="0"/>
          </a:p>
        </p:txBody>
      </p:sp>
    </p:spTree>
    <p:extLst>
      <p:ext uri="{BB962C8B-B14F-4D97-AF65-F5344CB8AC3E}">
        <p14:creationId xmlns:p14="http://schemas.microsoft.com/office/powerpoint/2010/main" val="337819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46A8C2F-CEF4-4EB7-8BBF-9D9D6F266F1D}"/>
              </a:ext>
            </a:extLst>
          </p:cNvPr>
          <p:cNvSpPr/>
          <p:nvPr/>
        </p:nvSpPr>
        <p:spPr>
          <a:xfrm>
            <a:off x="423768" y="231737"/>
            <a:ext cx="1466850" cy="1466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5</a:t>
            </a:r>
            <a:endParaRPr lang="fr-FR" sz="8800" b="1" dirty="0"/>
          </a:p>
        </p:txBody>
      </p:sp>
      <p:sp>
        <p:nvSpPr>
          <p:cNvPr id="11" name="TextBox 10">
            <a:extLst>
              <a:ext uri="{FF2B5EF4-FFF2-40B4-BE49-F238E27FC236}">
                <a16:creationId xmlns:a16="http://schemas.microsoft.com/office/drawing/2014/main" id="{E33AAF5D-D2D2-452D-BF62-254A816D985B}"/>
              </a:ext>
            </a:extLst>
          </p:cNvPr>
          <p:cNvSpPr txBox="1"/>
          <p:nvPr/>
        </p:nvSpPr>
        <p:spPr>
          <a:xfrm>
            <a:off x="2171700" y="426553"/>
            <a:ext cx="10020300" cy="2308324"/>
          </a:xfrm>
          <a:prstGeom prst="rect">
            <a:avLst/>
          </a:prstGeom>
          <a:noFill/>
        </p:spPr>
        <p:txBody>
          <a:bodyPr wrap="square">
            <a:spAutoFit/>
          </a:bodyPr>
          <a:lstStyle/>
          <a:p>
            <a:r>
              <a:rPr lang="en-US" sz="3600" b="1" dirty="0">
                <a:solidFill>
                  <a:srgbClr val="FF0000"/>
                </a:solidFill>
                <a:latin typeface="Segoe UI" panose="020B0502040204020203" pitchFamily="34" charset="0"/>
                <a:cs typeface="Segoe UI" panose="020B0502040204020203" pitchFamily="34" charset="0"/>
              </a:rPr>
              <a:t>Avoid apologizing!</a:t>
            </a:r>
            <a:r>
              <a:rPr lang="en-US" sz="3600" dirty="0">
                <a:solidFill>
                  <a:srgbClr val="FF0000"/>
                </a:solidFill>
                <a:latin typeface="Segoe UI" panose="020B0502040204020203" pitchFamily="34" charset="0"/>
                <a:cs typeface="Segoe UI" panose="020B0502040204020203" pitchFamily="34" charset="0"/>
              </a:rPr>
              <a:t> </a:t>
            </a:r>
          </a:p>
          <a:p>
            <a:r>
              <a:rPr lang="en-US" sz="2800" dirty="0">
                <a:solidFill>
                  <a:srgbClr val="663366"/>
                </a:solidFill>
                <a:latin typeface="Segoe UI" panose="020B0502040204020203" pitchFamily="34" charset="0"/>
                <a:cs typeface="Segoe UI" panose="020B0502040204020203" pitchFamily="34" charset="0"/>
              </a:rPr>
              <a:t>Avoid sentences such as “Do you have a few minutes to spare?” or “Would you mind answering a few questions?</a:t>
            </a:r>
          </a:p>
          <a:p>
            <a:r>
              <a:rPr lang="en-US" sz="2600" i="1" dirty="0">
                <a:solidFill>
                  <a:srgbClr val="663366"/>
                </a:solidFill>
                <a:latin typeface="Segoe UI" panose="020B0502040204020203" pitchFamily="34" charset="0"/>
                <a:cs typeface="Segoe UI" panose="020B0502040204020203" pitchFamily="34" charset="0"/>
              </a:rPr>
              <a:t>These questions give the respondent an opportunity to end the call and make it difficult to convince her to continue the interview.</a:t>
            </a:r>
          </a:p>
        </p:txBody>
      </p:sp>
      <p:pic>
        <p:nvPicPr>
          <p:cNvPr id="15" name="Picture 14">
            <a:extLst>
              <a:ext uri="{FF2B5EF4-FFF2-40B4-BE49-F238E27FC236}">
                <a16:creationId xmlns:a16="http://schemas.microsoft.com/office/drawing/2014/main" id="{155A90F8-B4A9-4B02-AAB2-8AAEECE18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02" y="3899352"/>
            <a:ext cx="1466519" cy="2382745"/>
          </a:xfrm>
          <a:prstGeom prst="rect">
            <a:avLst/>
          </a:prstGeom>
        </p:spPr>
      </p:pic>
      <p:sp>
        <p:nvSpPr>
          <p:cNvPr id="16" name="Oval Callout 12">
            <a:extLst>
              <a:ext uri="{FF2B5EF4-FFF2-40B4-BE49-F238E27FC236}">
                <a16:creationId xmlns:a16="http://schemas.microsoft.com/office/drawing/2014/main" id="{45EC6782-7D80-4B77-A196-159D2260D23A}"/>
              </a:ext>
            </a:extLst>
          </p:cNvPr>
          <p:cNvSpPr/>
          <p:nvPr/>
        </p:nvSpPr>
        <p:spPr>
          <a:xfrm>
            <a:off x="2413321" y="2958648"/>
            <a:ext cx="3892229" cy="1441902"/>
          </a:xfrm>
          <a:prstGeom prst="wedgeEllipseCallout">
            <a:avLst>
              <a:gd name="adj1" fmla="val -54039"/>
              <a:gd name="adj2" fmla="val 3989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400" dirty="0">
                <a:latin typeface="Segoe UI" panose="020B0502040204020203" pitchFamily="34" charset="0"/>
                <a:cs typeface="Segoe UI" panose="020B0502040204020203" pitchFamily="34" charset="0"/>
              </a:rPr>
              <a:t>Do you have a few minutes to talk to me today?</a:t>
            </a:r>
          </a:p>
        </p:txBody>
      </p:sp>
      <p:sp>
        <p:nvSpPr>
          <p:cNvPr id="17" name="Oval Callout 13">
            <a:extLst>
              <a:ext uri="{FF2B5EF4-FFF2-40B4-BE49-F238E27FC236}">
                <a16:creationId xmlns:a16="http://schemas.microsoft.com/office/drawing/2014/main" id="{D24D664A-0AAE-4832-944E-CEE3B747296F}"/>
              </a:ext>
            </a:extLst>
          </p:cNvPr>
          <p:cNvSpPr/>
          <p:nvPr/>
        </p:nvSpPr>
        <p:spPr>
          <a:xfrm>
            <a:off x="7041175" y="3429000"/>
            <a:ext cx="3076028" cy="1237824"/>
          </a:xfrm>
          <a:prstGeom prst="wedgeEllipseCallout">
            <a:avLst>
              <a:gd name="adj1" fmla="val 71820"/>
              <a:gd name="adj2" fmla="val 4372"/>
            </a:avLst>
          </a:prstGeom>
          <a:solidFill>
            <a:srgbClr val="384252"/>
          </a:solidFill>
          <a:ln w="25400" cap="flat" cmpd="sng" algn="ctr">
            <a:solidFill>
              <a:srgbClr val="384252">
                <a:shade val="50000"/>
              </a:srgbClr>
            </a:solid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I do NOT.</a:t>
            </a:r>
          </a:p>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en-US"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I am busy.</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A7BA5DFB-14A4-FD82-1840-DA2B84BA141F}"/>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2647" t="19674" r="21681" b="35897"/>
          <a:stretch/>
        </p:blipFill>
        <p:spPr>
          <a:xfrm>
            <a:off x="7803663" y="4969036"/>
            <a:ext cx="1551052" cy="1237823"/>
          </a:xfrm>
          <a:prstGeom prst="rect">
            <a:avLst/>
          </a:prstGeom>
        </p:spPr>
      </p:pic>
      <p:pic>
        <p:nvPicPr>
          <p:cNvPr id="4" name="Graphic 3" descr="Woman with solid fill">
            <a:extLst>
              <a:ext uri="{FF2B5EF4-FFF2-40B4-BE49-F238E27FC236}">
                <a16:creationId xmlns:a16="http://schemas.microsoft.com/office/drawing/2014/main" id="{2C5760E9-4230-9E43-EBD5-20DEB7D1EA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3765" y="3709039"/>
            <a:ext cx="2590466" cy="2590466"/>
          </a:xfrm>
          <a:prstGeom prst="rect">
            <a:avLst/>
          </a:prstGeom>
        </p:spPr>
      </p:pic>
    </p:spTree>
    <p:extLst>
      <p:ext uri="{BB962C8B-B14F-4D97-AF65-F5344CB8AC3E}">
        <p14:creationId xmlns:p14="http://schemas.microsoft.com/office/powerpoint/2010/main" val="356375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2" presetClass="exit" presetSubtype="4" fill="hold" grpId="3" nodeType="withEffect">
                                  <p:stCondLst>
                                    <p:cond delay="0"/>
                                  </p:stCondLst>
                                  <p:childTnLst>
                                    <p:anim calcmode="lin" valueType="num">
                                      <p:cBhvr additive="base">
                                        <p:cTn id="19" dur="500"/>
                                        <p:tgtEl>
                                          <p:spTgt spid="17"/>
                                        </p:tgtEl>
                                        <p:attrNameLst>
                                          <p:attrName>ppt_x</p:attrName>
                                        </p:attrNameLst>
                                      </p:cBhvr>
                                      <p:tavLst>
                                        <p:tav tm="0">
                                          <p:val>
                                            <p:strVal val="ppt_x"/>
                                          </p:val>
                                        </p:tav>
                                        <p:tav tm="100000">
                                          <p:val>
                                            <p:strVal val="ppt_x"/>
                                          </p:val>
                                        </p:tav>
                                      </p:tavLst>
                                    </p:anim>
                                    <p:anim calcmode="lin" valueType="num">
                                      <p:cBhvr additive="base">
                                        <p:cTn id="20" dur="500"/>
                                        <p:tgtEl>
                                          <p:spTgt spid="17"/>
                                        </p:tgtEl>
                                        <p:attrNameLst>
                                          <p:attrName>ppt_y</p:attrName>
                                        </p:attrNameLst>
                                      </p:cBhvr>
                                      <p:tavLst>
                                        <p:tav tm="0">
                                          <p:val>
                                            <p:strVal val="ppt_y"/>
                                          </p:val>
                                        </p:tav>
                                        <p:tav tm="100000">
                                          <p:val>
                                            <p:strVal val="1+ppt_h/2"/>
                                          </p:val>
                                        </p:tav>
                                      </p:tavLst>
                                    </p:anim>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2" animBg="1"/>
      <p:bldP spid="17"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13" y="841935"/>
            <a:ext cx="4749355" cy="5387539"/>
          </a:xfrm>
          <a:prstGeom prst="rect">
            <a:avLst/>
          </a:prstGeom>
        </p:spPr>
      </p:pic>
      <p:sp>
        <p:nvSpPr>
          <p:cNvPr id="7" name="TextBox 6"/>
          <p:cNvSpPr txBox="1"/>
          <p:nvPr/>
        </p:nvSpPr>
        <p:spPr>
          <a:xfrm>
            <a:off x="1254477" y="2690448"/>
            <a:ext cx="3260421" cy="2083840"/>
          </a:xfrm>
          <a:prstGeom prst="rect">
            <a:avLst/>
          </a:prstGeom>
          <a:noFill/>
        </p:spPr>
        <p:txBody>
          <a:bodyPr wrap="square" rtlCol="0">
            <a:spAutoFit/>
          </a:bodyPr>
          <a:lstStyle/>
          <a:p>
            <a:pPr algn="ctr" defTabSz="1219170">
              <a:lnSpc>
                <a:spcPct val="150000"/>
              </a:lnSpc>
              <a:buClr>
                <a:srgbClr val="000000"/>
              </a:buClr>
            </a:pPr>
            <a:r>
              <a:rPr lang="en-US" sz="3000" kern="0" dirty="0">
                <a:solidFill>
                  <a:prstClr val="black"/>
                </a:solidFill>
                <a:latin typeface="Segoe UI" panose="020B0502040204020203" pitchFamily="34" charset="0"/>
                <a:ea typeface="Libre Baskerville"/>
                <a:cs typeface="Segoe UI" panose="020B0502040204020203" pitchFamily="34" charset="0"/>
                <a:sym typeface="Libre Baskerville"/>
              </a:rPr>
              <a:t>Give some examples of direct probes. </a:t>
            </a:r>
            <a:r>
              <a:rPr lang="en-US" sz="3000" kern="0" dirty="0">
                <a:solidFill>
                  <a:srgbClr val="000000"/>
                </a:solidFill>
                <a:latin typeface="Segoe UI" panose="020B0502040204020203" pitchFamily="34" charset="0"/>
                <a:cs typeface="Segoe UI" panose="020B0502040204020203" pitchFamily="34" charset="0"/>
                <a:sym typeface="Arial"/>
              </a:rPr>
              <a:t> </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8338" y="-113072"/>
            <a:ext cx="5480560" cy="6818672"/>
          </a:xfrm>
          <a:prstGeom prst="rect">
            <a:avLst/>
          </a:prstGeom>
        </p:spPr>
      </p:pic>
      <p:sp>
        <p:nvSpPr>
          <p:cNvPr id="9" name="TextBox 8"/>
          <p:cNvSpPr txBox="1"/>
          <p:nvPr/>
        </p:nvSpPr>
        <p:spPr>
          <a:xfrm>
            <a:off x="7287072" y="1899279"/>
            <a:ext cx="3863092" cy="3468835"/>
          </a:xfrm>
          <a:prstGeom prst="rect">
            <a:avLst/>
          </a:prstGeom>
          <a:noFill/>
        </p:spPr>
        <p:txBody>
          <a:bodyPr wrap="square" rtlCol="0">
            <a:spAutoFit/>
          </a:bodyPr>
          <a:lstStyle/>
          <a:p>
            <a:pPr algn="ctr" defTabSz="1219170">
              <a:lnSpc>
                <a:spcPct val="150000"/>
              </a:lnSpc>
              <a:buClr>
                <a:prstClr val="black"/>
              </a:buClr>
            </a:pPr>
            <a:r>
              <a:rPr lang="en-US" sz="3000" kern="0" dirty="0">
                <a:solidFill>
                  <a:prstClr val="black"/>
                </a:solidFill>
                <a:latin typeface="Segoe UI" panose="020B0502040204020203" pitchFamily="34" charset="0"/>
                <a:ea typeface="Libre Baskerville"/>
                <a:cs typeface="Segoe UI" panose="020B0502040204020203" pitchFamily="34" charset="0"/>
                <a:sym typeface="Libre Baskerville"/>
              </a:rPr>
              <a:t>If someone calls YOU for an interview, what information do you need before you can agree to continue? </a:t>
            </a:r>
            <a:endParaRPr lang="en-US" sz="3000" kern="0" dirty="0">
              <a:solidFill>
                <a:srgbClr val="000000"/>
              </a:solidFill>
              <a:latin typeface="Segoe UI" panose="020B0502040204020203" pitchFamily="34" charset="0"/>
              <a:cs typeface="Segoe UI" panose="020B0502040204020203" pitchFamily="34" charset="0"/>
              <a:sym typeface="Arial"/>
            </a:endParaRPr>
          </a:p>
        </p:txBody>
      </p:sp>
      <p:sp>
        <p:nvSpPr>
          <p:cNvPr id="3" name="Title 1">
            <a:extLst>
              <a:ext uri="{FF2B5EF4-FFF2-40B4-BE49-F238E27FC236}">
                <a16:creationId xmlns:a16="http://schemas.microsoft.com/office/drawing/2014/main" id="{611598B7-18FB-2D68-A357-05422E49C6C2}"/>
              </a:ext>
            </a:extLst>
          </p:cNvPr>
          <p:cNvSpPr txBox="1">
            <a:spLocks/>
          </p:cNvSpPr>
          <p:nvPr/>
        </p:nvSpPr>
        <p:spPr>
          <a:xfrm>
            <a:off x="3158459" y="134618"/>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FontTx/>
            </a:pPr>
            <a:r>
              <a:rPr lang="fr-SN" sz="5500" dirty="0">
                <a:solidFill>
                  <a:schemeClr val="bg1"/>
                </a:solidFill>
                <a:latin typeface="Bodoni MT Black" panose="02070A03080606020203" pitchFamily="18" charset="0"/>
              </a:rPr>
              <a:t>Pop Quiz!</a:t>
            </a:r>
          </a:p>
        </p:txBody>
      </p:sp>
    </p:spTree>
    <p:extLst>
      <p:ext uri="{BB962C8B-B14F-4D97-AF65-F5344CB8AC3E}">
        <p14:creationId xmlns:p14="http://schemas.microsoft.com/office/powerpoint/2010/main" val="149464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237F-4F87-304E-B454-690BF3E52934}"/>
              </a:ext>
            </a:extLst>
          </p:cNvPr>
          <p:cNvSpPr>
            <a:spLocks noGrp="1"/>
          </p:cNvSpPr>
          <p:nvPr>
            <p:ph type="title"/>
          </p:nvPr>
        </p:nvSpPr>
        <p:spPr>
          <a:xfrm>
            <a:off x="680946" y="484093"/>
            <a:ext cx="10830113" cy="1983533"/>
          </a:xfrm>
        </p:spPr>
        <p:txBody>
          <a:bodyPr>
            <a:noAutofit/>
          </a:bodyPr>
          <a:lstStyle/>
          <a:p>
            <a:pPr marL="0" lvl="0" indent="0">
              <a:spcBef>
                <a:spcPts val="0"/>
              </a:spcBef>
            </a:pPr>
            <a:r>
              <a:rPr lang="en-US" sz="4000" dirty="0"/>
              <a:t>If someone calls you for an interview,</a:t>
            </a:r>
            <a:br>
              <a:rPr lang="en-US" sz="4000" dirty="0"/>
            </a:br>
            <a:r>
              <a:rPr lang="en-US" sz="4000" dirty="0"/>
              <a:t>what information do you need</a:t>
            </a:r>
            <a:br>
              <a:rPr lang="en-US" sz="4000" dirty="0"/>
            </a:br>
            <a:r>
              <a:rPr lang="en-US" sz="4000" dirty="0"/>
              <a:t>before you can agree to continue?</a:t>
            </a:r>
          </a:p>
        </p:txBody>
      </p:sp>
      <p:sp>
        <p:nvSpPr>
          <p:cNvPr id="3" name="Content Placeholder 2">
            <a:extLst>
              <a:ext uri="{FF2B5EF4-FFF2-40B4-BE49-F238E27FC236}">
                <a16:creationId xmlns:a16="http://schemas.microsoft.com/office/drawing/2014/main" id="{11D04AB0-C146-FA46-A9E9-1BCC47465FFC}"/>
              </a:ext>
            </a:extLst>
          </p:cNvPr>
          <p:cNvSpPr>
            <a:spLocks noGrp="1"/>
          </p:cNvSpPr>
          <p:nvPr>
            <p:ph idx="1"/>
          </p:nvPr>
        </p:nvSpPr>
        <p:spPr>
          <a:xfrm>
            <a:off x="680946" y="2780778"/>
            <a:ext cx="10830113" cy="3345388"/>
          </a:xfrm>
        </p:spPr>
        <p:txBody>
          <a:bodyPr>
            <a:noAutofit/>
          </a:bodyPr>
          <a:lstStyle/>
          <a:p>
            <a:pPr>
              <a:spcBef>
                <a:spcPts val="0"/>
              </a:spcBef>
            </a:pPr>
            <a:r>
              <a:rPr lang="en-US" sz="3200" dirty="0">
                <a:solidFill>
                  <a:schemeClr val="tx1"/>
                </a:solidFill>
              </a:rPr>
              <a:t>Their name</a:t>
            </a:r>
          </a:p>
          <a:p>
            <a:pPr>
              <a:spcBef>
                <a:spcPts val="0"/>
              </a:spcBef>
            </a:pPr>
            <a:endParaRPr lang="en-US" dirty="0">
              <a:solidFill>
                <a:schemeClr val="tx1"/>
              </a:solidFill>
            </a:endParaRPr>
          </a:p>
          <a:p>
            <a:pPr>
              <a:spcBef>
                <a:spcPts val="0"/>
              </a:spcBef>
            </a:pPr>
            <a:r>
              <a:rPr lang="en-US" sz="3200" dirty="0">
                <a:solidFill>
                  <a:schemeClr val="tx1"/>
                </a:solidFill>
              </a:rPr>
              <a:t>His/her role</a:t>
            </a:r>
          </a:p>
          <a:p>
            <a:pPr>
              <a:spcBef>
                <a:spcPts val="0"/>
              </a:spcBef>
            </a:pPr>
            <a:endParaRPr lang="en-US" dirty="0">
              <a:solidFill>
                <a:schemeClr val="tx1"/>
              </a:solidFill>
            </a:endParaRPr>
          </a:p>
          <a:p>
            <a:pPr>
              <a:spcBef>
                <a:spcPts val="0"/>
              </a:spcBef>
              <a:buClr>
                <a:srgbClr val="663366"/>
              </a:buClr>
            </a:pPr>
            <a:r>
              <a:rPr lang="en-US" sz="3200" dirty="0">
                <a:solidFill>
                  <a:schemeClr val="tx1"/>
                </a:solidFill>
              </a:rPr>
              <a:t>The name/activity of the organization</a:t>
            </a:r>
          </a:p>
          <a:p>
            <a:pPr>
              <a:spcBef>
                <a:spcPts val="0"/>
              </a:spcBef>
              <a:buClr>
                <a:srgbClr val="663366"/>
              </a:buClr>
            </a:pPr>
            <a:endParaRPr lang="en-US" dirty="0">
              <a:solidFill>
                <a:schemeClr val="tx1"/>
              </a:solidFill>
            </a:endParaRPr>
          </a:p>
          <a:p>
            <a:pPr>
              <a:spcBef>
                <a:spcPts val="0"/>
              </a:spcBef>
              <a:buClr>
                <a:srgbClr val="663366"/>
              </a:buClr>
            </a:pPr>
            <a:r>
              <a:rPr lang="en-US" sz="3200" dirty="0">
                <a:solidFill>
                  <a:schemeClr val="tx1"/>
                </a:solidFill>
              </a:rPr>
              <a:t>A description of the survey</a:t>
            </a:r>
          </a:p>
        </p:txBody>
      </p:sp>
    </p:spTree>
    <p:extLst>
      <p:ext uri="{BB962C8B-B14F-4D97-AF65-F5344CB8AC3E}">
        <p14:creationId xmlns:p14="http://schemas.microsoft.com/office/powerpoint/2010/main" val="245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26993" y="5612980"/>
            <a:ext cx="7843613"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When adopting, adapting, and sharing this tool, please use this suggested citation: </a:t>
            </a:r>
          </a:p>
          <a:p>
            <a:pPr marL="457189" marR="0" lvl="1"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“Qualities of a good </a:t>
            </a:r>
            <a:r>
              <a:rPr lang="en-US" sz="1600" dirty="0">
                <a:solidFill>
                  <a:srgbClr val="FFFFFF"/>
                </a:solidFill>
                <a:latin typeface="Segoe UI" panose="020B0502040204020203" pitchFamily="34" charset="0"/>
                <a:cs typeface="Segoe UI" panose="020B0502040204020203" pitchFamily="34" charset="0"/>
              </a:rPr>
              <a:t>p</a:t>
            </a:r>
            <a:r>
              <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hone-based </a:t>
            </a:r>
            <a:r>
              <a:rPr lang="en-US" sz="1600" dirty="0">
                <a:solidFill>
                  <a:srgbClr val="FFFFFF"/>
                </a:solidFill>
                <a:latin typeface="Segoe UI" panose="020B0502040204020203" pitchFamily="34" charset="0"/>
                <a:cs typeface="Segoe UI" panose="020B0502040204020203" pitchFamily="34" charset="0"/>
              </a:rPr>
              <a:t>resident</a:t>
            </a:r>
            <a:r>
              <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enumerator”, created by PMA (Performance Monitoring for Action) with Sarah Nehrling. Released June 2024. </a:t>
            </a:r>
            <a:r>
              <a:rPr kumimoji="0" lang="fr-FR"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4.0.</a:t>
            </a:r>
            <a:endPar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7" y="915599"/>
            <a:ext cx="9400828" cy="1631216"/>
          </a:xfrm>
          <a:prstGeom prst="rect">
            <a:avLst/>
          </a:prstGeom>
          <a:noFill/>
          <a:effectLst/>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Qualities of a Good Phone-Based Resident Enumerator</a:t>
            </a: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8"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915980" y="2724782"/>
            <a:ext cx="5854313" cy="258532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This presentation goes into more depth about phone interview techniques for resident enumerators and provides practical scenarios to act out during training sessions. Presenting different role-playing exercises can help enumerators practice how to address common challenges that can occur during a phone interview, brainstorm, and discuss solutions. This presentation works as a great companion to the presentation "Introduction to Phone Interviewing".</a:t>
            </a:r>
          </a:p>
        </p:txBody>
      </p:sp>
      <p:grpSp>
        <p:nvGrpSpPr>
          <p:cNvPr id="12" name="Group 11">
            <a:extLst>
              <a:ext uri="{FF2B5EF4-FFF2-40B4-BE49-F238E27FC236}">
                <a16:creationId xmlns:a16="http://schemas.microsoft.com/office/drawing/2014/main" id="{AD322BF9-4AC5-74AD-3EDE-E0C80032D348}"/>
              </a:ext>
            </a:extLst>
          </p:cNvPr>
          <p:cNvGrpSpPr/>
          <p:nvPr/>
        </p:nvGrpSpPr>
        <p:grpSpPr>
          <a:xfrm>
            <a:off x="7717274" y="2874443"/>
            <a:ext cx="3558746" cy="2286000"/>
            <a:chOff x="7557845" y="2730843"/>
            <a:chExt cx="3558746" cy="2286000"/>
          </a:xfrm>
        </p:grpSpPr>
        <p:sp>
          <p:nvSpPr>
            <p:cNvPr id="7" name="Rectangle 6">
              <a:extLst>
                <a:ext uri="{FF2B5EF4-FFF2-40B4-BE49-F238E27FC236}">
                  <a16:creationId xmlns:a16="http://schemas.microsoft.com/office/drawing/2014/main" id="{85046C09-DFC3-1E93-362F-5DEFBD907941}"/>
                </a:ext>
              </a:extLst>
            </p:cNvPr>
            <p:cNvSpPr/>
            <p:nvPr/>
          </p:nvSpPr>
          <p:spPr bwMode="auto">
            <a:xfrm>
              <a:off x="7557845" y="2730843"/>
              <a:ext cx="3558746" cy="2286000"/>
            </a:xfrm>
            <a:prstGeom prst="rect">
              <a:avLst/>
            </a:pr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8" name="Graphic 7" descr="Call center with solid fill">
              <a:extLst>
                <a:ext uri="{FF2B5EF4-FFF2-40B4-BE49-F238E27FC236}">
                  <a16:creationId xmlns:a16="http://schemas.microsoft.com/office/drawing/2014/main" id="{1FC7FAA8-6735-0CF3-0B99-6ECFA2C2DE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3093" y="3142671"/>
              <a:ext cx="1494032" cy="1494032"/>
            </a:xfrm>
            <a:prstGeom prst="rect">
              <a:avLst/>
            </a:prstGeom>
          </p:spPr>
        </p:pic>
        <p:grpSp>
          <p:nvGrpSpPr>
            <p:cNvPr id="11" name="Group 10">
              <a:extLst>
                <a:ext uri="{FF2B5EF4-FFF2-40B4-BE49-F238E27FC236}">
                  <a16:creationId xmlns:a16="http://schemas.microsoft.com/office/drawing/2014/main" id="{534F2558-AA37-31C7-2046-9EE84BEA60C4}"/>
                </a:ext>
              </a:extLst>
            </p:cNvPr>
            <p:cNvGrpSpPr/>
            <p:nvPr/>
          </p:nvGrpSpPr>
          <p:grpSpPr>
            <a:xfrm>
              <a:off x="9447310" y="3168514"/>
              <a:ext cx="1481673" cy="1442347"/>
              <a:chOff x="9447310" y="3210200"/>
              <a:chExt cx="1481673" cy="1442347"/>
            </a:xfrm>
          </p:grpSpPr>
          <p:pic>
            <p:nvPicPr>
              <p:cNvPr id="9" name="Picture 8" descr="A black background with a black square&#10;&#10;Description automatically generated with medium confidence">
                <a:extLst>
                  <a:ext uri="{FF2B5EF4-FFF2-40B4-BE49-F238E27FC236}">
                    <a16:creationId xmlns:a16="http://schemas.microsoft.com/office/drawing/2014/main" id="{B65D9CA6-D564-7583-A389-15FC1BD9CF9A}"/>
                  </a:ext>
                </a:extLst>
              </p:cNvPr>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22647" t="19674" r="21681" b="35897"/>
              <a:stretch/>
            </p:blipFill>
            <p:spPr>
              <a:xfrm>
                <a:off x="9620627" y="3478463"/>
                <a:ext cx="1135038" cy="905821"/>
              </a:xfrm>
              <a:prstGeom prst="rect">
                <a:avLst/>
              </a:prstGeom>
            </p:spPr>
          </p:pic>
          <p:sp>
            <p:nvSpPr>
              <p:cNvPr id="10" name="&quot;Not Allowed&quot; Symbol 9">
                <a:extLst>
                  <a:ext uri="{FF2B5EF4-FFF2-40B4-BE49-F238E27FC236}">
                    <a16:creationId xmlns:a16="http://schemas.microsoft.com/office/drawing/2014/main" id="{8E83FD6E-0757-48C4-E196-2322C3DF792D}"/>
                  </a:ext>
                </a:extLst>
              </p:cNvPr>
              <p:cNvSpPr/>
              <p:nvPr/>
            </p:nvSpPr>
            <p:spPr bwMode="auto">
              <a:xfrm>
                <a:off x="9447310" y="3210200"/>
                <a:ext cx="1481673" cy="1442347"/>
              </a:xfrm>
              <a:prstGeom prst="noSmoking">
                <a:avLst>
                  <a:gd name="adj" fmla="val 7466"/>
                </a:avLst>
              </a:prstGeom>
              <a:solidFill>
                <a:srgbClr val="FF0000"/>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spTree>
    <p:extLst>
      <p:ext uri="{BB962C8B-B14F-4D97-AF65-F5344CB8AC3E}">
        <p14:creationId xmlns:p14="http://schemas.microsoft.com/office/powerpoint/2010/main" val="400149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77924-CE4E-034E-8A14-425600CA7925}"/>
              </a:ext>
            </a:extLst>
          </p:cNvPr>
          <p:cNvSpPr>
            <a:spLocks noGrp="1"/>
          </p:cNvSpPr>
          <p:nvPr>
            <p:ph idx="4294967295"/>
          </p:nvPr>
        </p:nvSpPr>
        <p:spPr>
          <a:xfrm>
            <a:off x="731838" y="1600200"/>
            <a:ext cx="10728325" cy="1754326"/>
          </a:xfrm>
          <a:solidFill>
            <a:srgbClr val="EEC94F"/>
          </a:solidFill>
        </p:spPr>
        <p:txBody>
          <a:bodyPr>
            <a:noAutofit/>
          </a:bodyPr>
          <a:lstStyle/>
          <a:p>
            <a:pPr marL="0" indent="0" algn="ctr">
              <a:spcBef>
                <a:spcPts val="0"/>
              </a:spcBef>
              <a:buNone/>
            </a:pPr>
            <a:r>
              <a:rPr lang="en-US" sz="3400" b="1" dirty="0">
                <a:solidFill>
                  <a:schemeClr val="tx1"/>
                </a:solidFill>
                <a:latin typeface="Segoe UI" panose="020B0502040204020203" pitchFamily="34" charset="0"/>
                <a:cs typeface="Segoe UI" panose="020B0502040204020203" pitchFamily="34" charset="0"/>
              </a:rPr>
              <a:t>The decision to participate in a survey is often made in </a:t>
            </a:r>
            <a:r>
              <a:rPr lang="en-US" sz="3400" b="1" u="sng" dirty="0">
                <a:solidFill>
                  <a:schemeClr val="tx1"/>
                </a:solidFill>
                <a:latin typeface="Segoe UI" panose="020B0502040204020203" pitchFamily="34" charset="0"/>
                <a:cs typeface="Segoe UI" panose="020B0502040204020203" pitchFamily="34" charset="0"/>
              </a:rPr>
              <a:t>less than 30 seconds </a:t>
            </a:r>
            <a:r>
              <a:rPr lang="en-US" sz="3400" b="1" dirty="0">
                <a:solidFill>
                  <a:schemeClr val="tx1"/>
                </a:solidFill>
                <a:latin typeface="Segoe UI" panose="020B0502040204020203" pitchFamily="34" charset="0"/>
                <a:cs typeface="Segoe UI" panose="020B0502040204020203" pitchFamily="34" charset="0"/>
              </a:rPr>
              <a:t>after making contact with a respondent. </a:t>
            </a:r>
          </a:p>
        </p:txBody>
      </p:sp>
      <p:sp>
        <p:nvSpPr>
          <p:cNvPr id="2" name="Title 1">
            <a:extLst>
              <a:ext uri="{FF2B5EF4-FFF2-40B4-BE49-F238E27FC236}">
                <a16:creationId xmlns:a16="http://schemas.microsoft.com/office/drawing/2014/main" id="{D193FF8A-7576-F6FF-142F-8E92E1B6116F}"/>
              </a:ext>
            </a:extLst>
          </p:cNvPr>
          <p:cNvSpPr txBox="1">
            <a:spLocks/>
          </p:cNvSpPr>
          <p:nvPr/>
        </p:nvSpPr>
        <p:spPr>
          <a:xfrm>
            <a:off x="680946" y="484094"/>
            <a:ext cx="10830113" cy="693354"/>
          </a:xfrm>
          <a:prstGeom prst="rect">
            <a:avLst/>
          </a:prstGeom>
        </p:spPr>
        <p:txBody>
          <a:bodyPr>
            <a:noAutofit/>
          </a:bodyPr>
          <a:lstStyle>
            <a:lvl1pPr algn="l" defTabSz="914377" rtl="0" eaLnBrk="1" latinLnBrk="0" hangingPunct="1">
              <a:spcBef>
                <a:spcPct val="0"/>
              </a:spcBef>
              <a:buNone/>
              <a:defRPr sz="3600" b="1" i="0" kern="1200">
                <a:solidFill>
                  <a:schemeClr val="accent1"/>
                </a:solidFill>
                <a:latin typeface="Calibri" charset="0"/>
                <a:ea typeface="Calibri" charset="0"/>
                <a:cs typeface="Calibri" charset="0"/>
              </a:defRPr>
            </a:lvl1pPr>
          </a:lstStyle>
          <a:p>
            <a:pPr>
              <a:spcBef>
                <a:spcPts val="0"/>
              </a:spcBef>
            </a:pPr>
            <a:r>
              <a:rPr lang="en-US" sz="4000" dirty="0">
                <a:latin typeface="Segoe UI" panose="020B0502040204020203" pitchFamily="34" charset="0"/>
                <a:cs typeface="Segoe UI" panose="020B0502040204020203" pitchFamily="34" charset="0"/>
              </a:rPr>
              <a:t>Did you know…</a:t>
            </a:r>
          </a:p>
        </p:txBody>
      </p:sp>
      <p:sp>
        <p:nvSpPr>
          <p:cNvPr id="5" name="TextBox 4">
            <a:extLst>
              <a:ext uri="{FF2B5EF4-FFF2-40B4-BE49-F238E27FC236}">
                <a16:creationId xmlns:a16="http://schemas.microsoft.com/office/drawing/2014/main" id="{A2A47B10-3DD1-355E-C087-C7983943BFB8}"/>
              </a:ext>
            </a:extLst>
          </p:cNvPr>
          <p:cNvSpPr txBox="1"/>
          <p:nvPr/>
        </p:nvSpPr>
        <p:spPr>
          <a:xfrm>
            <a:off x="799056" y="3675927"/>
            <a:ext cx="10593889" cy="2092881"/>
          </a:xfrm>
          <a:prstGeom prst="rect">
            <a:avLst/>
          </a:prstGeom>
          <a:noFill/>
        </p:spPr>
        <p:txBody>
          <a:bodyPr wrap="square">
            <a:spAutoFit/>
          </a:bodyPr>
          <a:lstStyle/>
          <a:p>
            <a:pPr marL="0" indent="0" algn="just">
              <a:buNone/>
            </a:pPr>
            <a:r>
              <a:rPr lang="en-US" sz="2600" dirty="0">
                <a:solidFill>
                  <a:schemeClr val="tx1"/>
                </a:solidFill>
                <a:latin typeface="Segoe UI" panose="020B0502040204020203" pitchFamily="34" charset="0"/>
                <a:cs typeface="Segoe UI" panose="020B0502040204020203" pitchFamily="34" charset="0"/>
              </a:rPr>
              <a:t>Therefore, it is critical to quickly introduce the survey to provide information on the </a:t>
            </a:r>
            <a:r>
              <a:rPr lang="en-US" sz="2600" u="sng" dirty="0">
                <a:solidFill>
                  <a:schemeClr val="tx1"/>
                </a:solidFill>
                <a:latin typeface="Segoe UI" panose="020B0502040204020203" pitchFamily="34" charset="0"/>
                <a:cs typeface="Segoe UI" panose="020B0502040204020203" pitchFamily="34" charset="0"/>
              </a:rPr>
              <a:t>identity</a:t>
            </a:r>
            <a:r>
              <a:rPr lang="en-US" sz="2600" dirty="0">
                <a:solidFill>
                  <a:schemeClr val="tx1"/>
                </a:solidFill>
                <a:latin typeface="Segoe UI" panose="020B0502040204020203" pitchFamily="34" charset="0"/>
                <a:cs typeface="Segoe UI" panose="020B0502040204020203" pitchFamily="34" charset="0"/>
              </a:rPr>
              <a:t> of the interviewer and the </a:t>
            </a:r>
            <a:r>
              <a:rPr lang="en-US" sz="2600" u="sng" dirty="0">
                <a:solidFill>
                  <a:schemeClr val="tx1"/>
                </a:solidFill>
                <a:latin typeface="Segoe UI" panose="020B0502040204020203" pitchFamily="34" charset="0"/>
                <a:cs typeface="Segoe UI" panose="020B0502040204020203" pitchFamily="34" charset="0"/>
              </a:rPr>
              <a:t>research organization</a:t>
            </a:r>
            <a:r>
              <a:rPr lang="en-US" sz="2600" dirty="0">
                <a:solidFill>
                  <a:schemeClr val="tx1"/>
                </a:solidFill>
                <a:latin typeface="Segoe UI" panose="020B0502040204020203" pitchFamily="34" charset="0"/>
                <a:cs typeface="Segoe UI" panose="020B0502040204020203" pitchFamily="34" charset="0"/>
              </a:rPr>
              <a:t>, </a:t>
            </a:r>
            <a:r>
              <a:rPr lang="en-US" sz="2600" u="sng" dirty="0">
                <a:solidFill>
                  <a:schemeClr val="tx1"/>
                </a:solidFill>
                <a:latin typeface="Segoe UI" panose="020B0502040204020203" pitchFamily="34" charset="0"/>
                <a:cs typeface="Segoe UI" panose="020B0502040204020203" pitchFamily="34" charset="0"/>
              </a:rPr>
              <a:t>explanations on the research itself</a:t>
            </a:r>
            <a:r>
              <a:rPr lang="en-US" sz="2600" dirty="0">
                <a:solidFill>
                  <a:schemeClr val="tx1"/>
                </a:solidFill>
                <a:latin typeface="Segoe UI" panose="020B0502040204020203" pitchFamily="34" charset="0"/>
                <a:cs typeface="Segoe UI" panose="020B0502040204020203" pitchFamily="34" charset="0"/>
              </a:rPr>
              <a:t> and its significance, information ensuring the </a:t>
            </a:r>
            <a:r>
              <a:rPr lang="en-US" sz="2600" u="sng" dirty="0">
                <a:solidFill>
                  <a:schemeClr val="tx1"/>
                </a:solidFill>
                <a:latin typeface="Segoe UI" panose="020B0502040204020203" pitchFamily="34" charset="0"/>
                <a:cs typeface="Segoe UI" panose="020B0502040204020203" pitchFamily="34" charset="0"/>
              </a:rPr>
              <a:t>confidentiality</a:t>
            </a:r>
            <a:r>
              <a:rPr lang="en-US" sz="2600" dirty="0">
                <a:solidFill>
                  <a:schemeClr val="tx1"/>
                </a:solidFill>
                <a:latin typeface="Segoe UI" panose="020B0502040204020203" pitchFamily="34" charset="0"/>
                <a:cs typeface="Segoe UI" panose="020B0502040204020203" pitchFamily="34" charset="0"/>
              </a:rPr>
              <a:t> of the survey, as well as compelling reasons to encourage respondents to participate.</a:t>
            </a:r>
          </a:p>
        </p:txBody>
      </p:sp>
    </p:spTree>
    <p:extLst>
      <p:ext uri="{BB962C8B-B14F-4D97-AF65-F5344CB8AC3E}">
        <p14:creationId xmlns:p14="http://schemas.microsoft.com/office/powerpoint/2010/main" val="65283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87D0-E651-434B-AF80-FE6B801EB6B0}"/>
              </a:ext>
            </a:extLst>
          </p:cNvPr>
          <p:cNvSpPr>
            <a:spLocks noGrp="1"/>
          </p:cNvSpPr>
          <p:nvPr>
            <p:ph type="title" idx="4294967295"/>
          </p:nvPr>
        </p:nvSpPr>
        <p:spPr>
          <a:xfrm>
            <a:off x="609600" y="365125"/>
            <a:ext cx="10850563" cy="1325563"/>
          </a:xfrm>
        </p:spPr>
        <p:txBody>
          <a:bodyPr/>
          <a:lstStyle/>
          <a:p>
            <a:r>
              <a:rPr lang="en-US" sz="4000" dirty="0">
                <a:latin typeface="Segoe UI" panose="020B0502040204020203" pitchFamily="34" charset="0"/>
                <a:cs typeface="Segoe UI" panose="020B0502040204020203" pitchFamily="34" charset="0"/>
              </a:rPr>
              <a:t>When a respondent picks up the phone, you should do 6 things in the first 30 seconds…</a:t>
            </a:r>
          </a:p>
        </p:txBody>
      </p:sp>
      <p:sp>
        <p:nvSpPr>
          <p:cNvPr id="9" name="TextBox 8">
            <a:extLst>
              <a:ext uri="{FF2B5EF4-FFF2-40B4-BE49-F238E27FC236}">
                <a16:creationId xmlns:a16="http://schemas.microsoft.com/office/drawing/2014/main" id="{C60BB1A7-89E2-4D1E-BDE8-FA43A22E7351}"/>
              </a:ext>
            </a:extLst>
          </p:cNvPr>
          <p:cNvSpPr txBox="1"/>
          <p:nvPr/>
        </p:nvSpPr>
        <p:spPr>
          <a:xfrm>
            <a:off x="850232" y="1944094"/>
            <a:ext cx="10506273" cy="4201150"/>
          </a:xfrm>
          <a:prstGeom prst="rect">
            <a:avLst/>
          </a:prstGeom>
          <a:noFill/>
        </p:spPr>
        <p:txBody>
          <a:bodyPr wrap="square" rtlCol="0">
            <a:spAutoFit/>
          </a:bodyPr>
          <a:lstStyle/>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Greet the respondent</a:t>
            </a:r>
          </a:p>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Clarify the language the respondent prefers speaking</a:t>
            </a:r>
          </a:p>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Introduce yourself</a:t>
            </a:r>
          </a:p>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Tell the respondent why you are calling her</a:t>
            </a:r>
          </a:p>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Answer all the respondent’s questions</a:t>
            </a:r>
          </a:p>
          <a:p>
            <a:pPr marL="342900" indent="-342900">
              <a:spcAft>
                <a:spcPts val="1800"/>
              </a:spcAft>
              <a:buAutoNum type="arabicPeriod"/>
            </a:pPr>
            <a:r>
              <a:rPr lang="en-US" sz="3200" dirty="0">
                <a:solidFill>
                  <a:srgbClr val="247085"/>
                </a:solidFill>
                <a:latin typeface="Segoe UI" panose="020B0502040204020203" pitchFamily="34" charset="0"/>
                <a:cs typeface="Segoe UI" panose="020B0502040204020203" pitchFamily="34" charset="0"/>
              </a:rPr>
              <a:t> Be confident and control the discussion</a:t>
            </a:r>
          </a:p>
        </p:txBody>
      </p:sp>
    </p:spTree>
    <p:extLst>
      <p:ext uri="{BB962C8B-B14F-4D97-AF65-F5344CB8AC3E}">
        <p14:creationId xmlns:p14="http://schemas.microsoft.com/office/powerpoint/2010/main" val="397508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1B58-3D84-2F43-8390-8FF4A37FC6A5}"/>
              </a:ext>
            </a:extLst>
          </p:cNvPr>
          <p:cNvSpPr>
            <a:spLocks noGrp="1"/>
          </p:cNvSpPr>
          <p:nvPr>
            <p:ph type="title" idx="4294967295"/>
          </p:nvPr>
        </p:nvSpPr>
        <p:spPr>
          <a:xfrm>
            <a:off x="0" y="288925"/>
            <a:ext cx="11460163" cy="1146175"/>
          </a:xfrm>
          <a:solidFill>
            <a:srgbClr val="247085"/>
          </a:solidFill>
        </p:spPr>
        <p:txBody>
          <a:bodyPr anchor="ctr">
            <a:normAutofit/>
          </a:body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1. Greet the respondent</a:t>
            </a:r>
          </a:p>
        </p:txBody>
      </p:sp>
      <p:sp>
        <p:nvSpPr>
          <p:cNvPr id="3" name="Content Placeholder 2">
            <a:extLst>
              <a:ext uri="{FF2B5EF4-FFF2-40B4-BE49-F238E27FC236}">
                <a16:creationId xmlns:a16="http://schemas.microsoft.com/office/drawing/2014/main" id="{1554AE74-0A6C-584B-89E7-87A98A13AC80}"/>
              </a:ext>
            </a:extLst>
          </p:cNvPr>
          <p:cNvSpPr>
            <a:spLocks noGrp="1"/>
          </p:cNvSpPr>
          <p:nvPr>
            <p:ph idx="4294967295"/>
          </p:nvPr>
        </p:nvSpPr>
        <p:spPr>
          <a:xfrm>
            <a:off x="731838" y="1773302"/>
            <a:ext cx="10728325" cy="4144963"/>
          </a:xfrm>
        </p:spPr>
        <p:txBody>
          <a:bodyPr>
            <a:noAutofit/>
          </a:bodyPr>
          <a:lstStyle/>
          <a:p>
            <a:r>
              <a:rPr lang="en-US" sz="2600" dirty="0">
                <a:solidFill>
                  <a:schemeClr val="tx1"/>
                </a:solidFill>
                <a:latin typeface="Segoe UI" panose="020B0502040204020203" pitchFamily="34" charset="0"/>
                <a:cs typeface="Segoe UI" panose="020B0502040204020203" pitchFamily="34" charset="0"/>
              </a:rPr>
              <a:t>Greet the respondent before introducing yourself.</a:t>
            </a:r>
          </a:p>
          <a:p>
            <a:r>
              <a:rPr lang="en-US" sz="2600" dirty="0">
                <a:solidFill>
                  <a:schemeClr val="tx1"/>
                </a:solidFill>
                <a:latin typeface="Segoe UI" panose="020B0502040204020203" pitchFamily="34" charset="0"/>
                <a:cs typeface="Segoe UI" panose="020B0502040204020203" pitchFamily="34" charset="0"/>
              </a:rPr>
              <a:t>For wary respondents, you should take more time to reassure them. </a:t>
            </a:r>
          </a:p>
          <a:p>
            <a:r>
              <a:rPr lang="en-US" sz="2600" dirty="0">
                <a:solidFill>
                  <a:schemeClr val="tx1"/>
                </a:solidFill>
                <a:latin typeface="Segoe UI" panose="020B0502040204020203" pitchFamily="34" charset="0"/>
                <a:cs typeface="Segoe UI" panose="020B0502040204020203" pitchFamily="34" charset="0"/>
              </a:rPr>
              <a:t>You may talk about something else or extend a greeting so that you may earn her trust; </a:t>
            </a:r>
            <a:r>
              <a:rPr lang="en-US" sz="2600" dirty="0">
                <a:solidFill>
                  <a:srgbClr val="C00000"/>
                </a:solidFill>
                <a:latin typeface="Segoe UI" panose="020B0502040204020203" pitchFamily="34" charset="0"/>
                <a:cs typeface="Segoe UI" panose="020B0502040204020203" pitchFamily="34" charset="0"/>
              </a:rPr>
              <a:t>this is not always necessary if you deem that she already trusts you.</a:t>
            </a:r>
            <a:r>
              <a:rPr lang="en-US" sz="2600" dirty="0">
                <a:solidFill>
                  <a:schemeClr val="tx1"/>
                </a:solidFill>
                <a:latin typeface="Segoe UI" panose="020B0502040204020203" pitchFamily="34" charset="0"/>
                <a:cs typeface="Segoe UI" panose="020B0502040204020203" pitchFamily="34" charset="0"/>
              </a:rPr>
              <a:t> </a:t>
            </a:r>
          </a:p>
          <a:p>
            <a:r>
              <a:rPr lang="en-US" sz="2600" dirty="0">
                <a:solidFill>
                  <a:schemeClr val="tx1"/>
                </a:solidFill>
                <a:latin typeface="Segoe UI" panose="020B0502040204020203" pitchFamily="34" charset="0"/>
                <a:cs typeface="Segoe UI" panose="020B0502040204020203" pitchFamily="34" charset="0"/>
              </a:rPr>
              <a:t>For respondents open to continuing, you should proceed to introducing the survey and ask her if she has any questions. Asking her if she has any questions will further reassure her. </a:t>
            </a:r>
          </a:p>
        </p:txBody>
      </p:sp>
    </p:spTree>
    <p:extLst>
      <p:ext uri="{BB962C8B-B14F-4D97-AF65-F5344CB8AC3E}">
        <p14:creationId xmlns:p14="http://schemas.microsoft.com/office/powerpoint/2010/main" val="152032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D71E9-5400-254D-A7B8-5BEE8A5C1318}"/>
              </a:ext>
            </a:extLst>
          </p:cNvPr>
          <p:cNvSpPr>
            <a:spLocks noGrp="1"/>
          </p:cNvSpPr>
          <p:nvPr>
            <p:ph idx="4294967295"/>
          </p:nvPr>
        </p:nvSpPr>
        <p:spPr>
          <a:xfrm>
            <a:off x="731838" y="1916113"/>
            <a:ext cx="10728325" cy="4144962"/>
          </a:xfrm>
        </p:spPr>
        <p:txBody>
          <a:bodyPr>
            <a:normAutofit/>
          </a:bodyPr>
          <a:lstStyle/>
          <a:p>
            <a:r>
              <a:rPr lang="en-US" sz="2800" dirty="0">
                <a:solidFill>
                  <a:schemeClr val="tx1"/>
                </a:solidFill>
                <a:latin typeface="Segoe UI" panose="020B0502040204020203" pitchFamily="34" charset="0"/>
                <a:cs typeface="Segoe UI" panose="020B0502040204020203" pitchFamily="34" charset="0"/>
              </a:rPr>
              <a:t>You should know </a:t>
            </a:r>
            <a:r>
              <a:rPr lang="en-US" sz="2800" i="1" dirty="0">
                <a:solidFill>
                  <a:schemeClr val="tx1"/>
                </a:solidFill>
                <a:latin typeface="Segoe UI" panose="020B0502040204020203" pitchFamily="34" charset="0"/>
                <a:cs typeface="Segoe UI" panose="020B0502040204020203" pitchFamily="34" charset="0"/>
              </a:rPr>
              <a:t>a priori </a:t>
            </a:r>
            <a:r>
              <a:rPr lang="en-US" sz="2800" dirty="0">
                <a:solidFill>
                  <a:schemeClr val="tx1"/>
                </a:solidFill>
                <a:latin typeface="Segoe UI" panose="020B0502040204020203" pitchFamily="34" charset="0"/>
                <a:cs typeface="Segoe UI" panose="020B0502040204020203" pitchFamily="34" charset="0"/>
              </a:rPr>
              <a:t>what language the respondent speaks.</a:t>
            </a:r>
          </a:p>
          <a:p>
            <a:r>
              <a:rPr lang="en-US" sz="2800" dirty="0">
                <a:solidFill>
                  <a:schemeClr val="tx1"/>
                </a:solidFill>
                <a:latin typeface="Segoe UI" panose="020B0502040204020203" pitchFamily="34" charset="0"/>
                <a:cs typeface="Segoe UI" panose="020B0502040204020203" pitchFamily="34" charset="0"/>
              </a:rPr>
              <a:t>But you should confirm what language she understands best. </a:t>
            </a:r>
          </a:p>
          <a:p>
            <a:r>
              <a:rPr lang="en-US" sz="2800" dirty="0">
                <a:solidFill>
                  <a:schemeClr val="tx1"/>
                </a:solidFill>
                <a:latin typeface="Segoe UI" panose="020B0502040204020203" pitchFamily="34" charset="0"/>
                <a:cs typeface="Segoe UI" panose="020B0502040204020203" pitchFamily="34" charset="0"/>
              </a:rPr>
              <a:t>Language is a key factor of quality data collection. </a:t>
            </a:r>
          </a:p>
          <a:p>
            <a:r>
              <a:rPr lang="en-US" sz="2800" dirty="0">
                <a:solidFill>
                  <a:schemeClr val="tx1"/>
                </a:solidFill>
                <a:latin typeface="Segoe UI" panose="020B0502040204020203" pitchFamily="34" charset="0"/>
                <a:cs typeface="Segoe UI" panose="020B0502040204020203" pitchFamily="34" charset="0"/>
              </a:rPr>
              <a:t>If you speak the same language, ask her: “Should we continue in [#countryspecific - </a:t>
            </a:r>
            <a:r>
              <a:rPr lang="en-US" sz="2800" b="1" dirty="0">
                <a:solidFill>
                  <a:schemeClr val="tx1"/>
                </a:solidFill>
                <a:highlight>
                  <a:srgbClr val="FFFF00"/>
                </a:highlight>
                <a:latin typeface="Segoe UI" panose="020B0502040204020203" pitchFamily="34" charset="0"/>
                <a:cs typeface="Segoe UI" panose="020B0502040204020203" pitchFamily="34" charset="0"/>
              </a:rPr>
              <a:t>Language</a:t>
            </a:r>
            <a:r>
              <a:rPr lang="en-US" sz="2800" dirty="0">
                <a:solidFill>
                  <a:schemeClr val="tx1"/>
                </a:solidFill>
                <a:latin typeface="Segoe UI" panose="020B0502040204020203" pitchFamily="34" charset="0"/>
                <a:cs typeface="Segoe UI" panose="020B0502040204020203" pitchFamily="34" charset="0"/>
              </a:rPr>
              <a:t>]?”</a:t>
            </a:r>
          </a:p>
        </p:txBody>
      </p:sp>
      <p:sp>
        <p:nvSpPr>
          <p:cNvPr id="5" name="Title 1">
            <a:extLst>
              <a:ext uri="{FF2B5EF4-FFF2-40B4-BE49-F238E27FC236}">
                <a16:creationId xmlns:a16="http://schemas.microsoft.com/office/drawing/2014/main" id="{38D42082-DE1B-0B55-E82F-89B1ABF8A638}"/>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2. Clarify the language the respondent prefers speaking</a:t>
            </a:r>
          </a:p>
        </p:txBody>
      </p:sp>
    </p:spTree>
    <p:extLst>
      <p:ext uri="{BB962C8B-B14F-4D97-AF65-F5344CB8AC3E}">
        <p14:creationId xmlns:p14="http://schemas.microsoft.com/office/powerpoint/2010/main" val="84650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29D5F-D187-DD42-890A-3D80C3071075}"/>
              </a:ext>
            </a:extLst>
          </p:cNvPr>
          <p:cNvSpPr>
            <a:spLocks noGrp="1"/>
          </p:cNvSpPr>
          <p:nvPr>
            <p:ph idx="4294967295"/>
          </p:nvPr>
        </p:nvSpPr>
        <p:spPr>
          <a:xfrm>
            <a:off x="731838" y="1916112"/>
            <a:ext cx="10728325" cy="4144963"/>
          </a:xfrm>
        </p:spPr>
        <p:txBody>
          <a:bodyPr>
            <a:normAutofit/>
          </a:bodyPr>
          <a:lstStyle/>
          <a:p>
            <a:r>
              <a:rPr lang="en-US" sz="2800" dirty="0">
                <a:solidFill>
                  <a:schemeClr val="tx1"/>
                </a:solidFill>
                <a:latin typeface="Segoe UI" panose="020B0502040204020203" pitchFamily="34" charset="0"/>
                <a:cs typeface="Segoe UI" panose="020B0502040204020203" pitchFamily="34" charset="0"/>
              </a:rPr>
              <a:t>Your first name, and your last name if you feel comfortable sharing it</a:t>
            </a:r>
          </a:p>
          <a:p>
            <a:r>
              <a:rPr lang="en-US" sz="2800" dirty="0">
                <a:solidFill>
                  <a:schemeClr val="tx1"/>
                </a:solidFill>
                <a:latin typeface="Segoe UI" panose="020B0502040204020203" pitchFamily="34" charset="0"/>
                <a:cs typeface="Segoe UI" panose="020B0502040204020203" pitchFamily="34" charset="0"/>
              </a:rPr>
              <a:t>Let the respondent know that you are not mistaken – you are trying to reach her.</a:t>
            </a:r>
          </a:p>
          <a:p>
            <a:r>
              <a:rPr lang="en-US" sz="2800" dirty="0">
                <a:solidFill>
                  <a:schemeClr val="tx1"/>
                </a:solidFill>
                <a:latin typeface="Segoe UI" panose="020B0502040204020203" pitchFamily="34" charset="0"/>
                <a:cs typeface="Segoe UI" panose="020B0502040204020203" pitchFamily="34" charset="0"/>
              </a:rPr>
              <a:t>Some respondents hang up as they believe you called them by mistake/dialed a wrong number. You should be ready to handle this situation so you can try to keep her on the line.</a:t>
            </a:r>
          </a:p>
        </p:txBody>
      </p:sp>
      <p:sp>
        <p:nvSpPr>
          <p:cNvPr id="2" name="Title 1">
            <a:extLst>
              <a:ext uri="{FF2B5EF4-FFF2-40B4-BE49-F238E27FC236}">
                <a16:creationId xmlns:a16="http://schemas.microsoft.com/office/drawing/2014/main" id="{DF81CA64-533B-0A02-0B38-E69F53E9FC0E}"/>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3. Introduce yourself</a:t>
            </a:r>
          </a:p>
        </p:txBody>
      </p:sp>
    </p:spTree>
    <p:extLst>
      <p:ext uri="{BB962C8B-B14F-4D97-AF65-F5344CB8AC3E}">
        <p14:creationId xmlns:p14="http://schemas.microsoft.com/office/powerpoint/2010/main" val="338182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A0D1-688C-FB48-059E-0132069B035B}"/>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4. Tell the respondent why you are calling her</a:t>
            </a:r>
          </a:p>
        </p:txBody>
      </p:sp>
      <p:sp>
        <p:nvSpPr>
          <p:cNvPr id="5" name="Content Placeholder 2">
            <a:extLst>
              <a:ext uri="{FF2B5EF4-FFF2-40B4-BE49-F238E27FC236}">
                <a16:creationId xmlns:a16="http://schemas.microsoft.com/office/drawing/2014/main" id="{7E11FB80-6232-82ED-A487-E34B07B3E718}"/>
              </a:ext>
            </a:extLst>
          </p:cNvPr>
          <p:cNvSpPr txBox="1">
            <a:spLocks/>
          </p:cNvSpPr>
          <p:nvPr/>
        </p:nvSpPr>
        <p:spPr>
          <a:xfrm>
            <a:off x="731838" y="1916112"/>
            <a:ext cx="10728325" cy="4144963"/>
          </a:xfrm>
          <a:prstGeom prst="rect">
            <a:avLst/>
          </a:prstGeom>
        </p:spPr>
        <p:txBody>
          <a:bodyPr vert="horz" lIns="91440" tIns="45720" rIns="91440" bIns="45720" rtlCol="0">
            <a:normAutofit/>
          </a:bodyPr>
          <a:lst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latin typeface="Segoe UI" panose="020B0502040204020203" pitchFamily="34" charset="0"/>
                <a:cs typeface="Segoe UI" panose="020B0502040204020203" pitchFamily="34" charset="0"/>
              </a:rPr>
              <a:t>Discuss the subject in general, present the study in a clear and concise manner; </a:t>
            </a:r>
            <a:r>
              <a:rPr lang="en-US" sz="2800" dirty="0">
                <a:solidFill>
                  <a:srgbClr val="C00000"/>
                </a:solidFill>
                <a:latin typeface="Segoe UI" panose="020B0502040204020203" pitchFamily="34" charset="0"/>
                <a:cs typeface="Segoe UI" panose="020B0502040204020203" pitchFamily="34" charset="0"/>
              </a:rPr>
              <a:t>do not go into details now</a:t>
            </a:r>
          </a:p>
          <a:p>
            <a:r>
              <a:rPr lang="en-US" sz="2800" dirty="0">
                <a:solidFill>
                  <a:schemeClr val="tx1"/>
                </a:solidFill>
                <a:latin typeface="Segoe UI" panose="020B0502040204020203" pitchFamily="34" charset="0"/>
                <a:cs typeface="Segoe UI" panose="020B0502040204020203" pitchFamily="34" charset="0"/>
              </a:rPr>
              <a:t>Where you are (what city)</a:t>
            </a:r>
          </a:p>
          <a:p>
            <a:r>
              <a:rPr lang="en-US" sz="2800" dirty="0">
                <a:solidFill>
                  <a:schemeClr val="tx1"/>
                </a:solidFill>
                <a:latin typeface="Segoe UI" panose="020B0502040204020203" pitchFamily="34" charset="0"/>
                <a:cs typeface="Segoe UI" panose="020B0502040204020203" pitchFamily="34" charset="0"/>
              </a:rPr>
              <a:t>What institution is conducting the survey</a:t>
            </a:r>
          </a:p>
          <a:p>
            <a:r>
              <a:rPr lang="en-US" sz="2800" dirty="0">
                <a:solidFill>
                  <a:schemeClr val="tx1"/>
                </a:solidFill>
                <a:latin typeface="Segoe UI" panose="020B0502040204020203" pitchFamily="34" charset="0"/>
                <a:cs typeface="Segoe UI" panose="020B0502040204020203" pitchFamily="34" charset="0"/>
              </a:rPr>
              <a:t>How important her opinion is</a:t>
            </a:r>
          </a:p>
          <a:p>
            <a:r>
              <a:rPr lang="en-US" sz="2800" dirty="0">
                <a:solidFill>
                  <a:schemeClr val="tx1"/>
                </a:solidFill>
                <a:latin typeface="Segoe UI" panose="020B0502040204020203" pitchFamily="34" charset="0"/>
                <a:cs typeface="Segoe UI" panose="020B0502040204020203" pitchFamily="34" charset="0"/>
              </a:rPr>
              <a:t>Her questions and concerns</a:t>
            </a:r>
          </a:p>
        </p:txBody>
      </p:sp>
    </p:spTree>
    <p:extLst>
      <p:ext uri="{BB962C8B-B14F-4D97-AF65-F5344CB8AC3E}">
        <p14:creationId xmlns:p14="http://schemas.microsoft.com/office/powerpoint/2010/main" val="20191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B09CAD-B526-8BCB-BB2A-0034965EFA86}"/>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5. Answer all the respondent’s questions</a:t>
            </a:r>
          </a:p>
        </p:txBody>
      </p:sp>
      <p:sp>
        <p:nvSpPr>
          <p:cNvPr id="6" name="Content Placeholder 2">
            <a:extLst>
              <a:ext uri="{FF2B5EF4-FFF2-40B4-BE49-F238E27FC236}">
                <a16:creationId xmlns:a16="http://schemas.microsoft.com/office/drawing/2014/main" id="{E16DF861-014A-1575-DE10-B467B36C8309}"/>
              </a:ext>
            </a:extLst>
          </p:cNvPr>
          <p:cNvSpPr txBox="1">
            <a:spLocks/>
          </p:cNvSpPr>
          <p:nvPr/>
        </p:nvSpPr>
        <p:spPr>
          <a:xfrm>
            <a:off x="731838" y="1916112"/>
            <a:ext cx="10728325" cy="4144963"/>
          </a:xfrm>
          <a:prstGeom prst="rect">
            <a:avLst/>
          </a:prstGeom>
        </p:spPr>
        <p:txBody>
          <a:bodyPr vert="horz" lIns="91440" tIns="45720" rIns="91440" bIns="45720" rtlCol="0">
            <a:normAutofit/>
          </a:bodyPr>
          <a:lst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latin typeface="Segoe UI" panose="020B0502040204020203" pitchFamily="34" charset="0"/>
                <a:cs typeface="Segoe UI" panose="020B0502040204020203" pitchFamily="34" charset="0"/>
              </a:rPr>
              <a:t>Do not try to rush the respondent into responding to your questions. </a:t>
            </a:r>
          </a:p>
          <a:p>
            <a:r>
              <a:rPr lang="en-US" sz="2800" dirty="0">
                <a:solidFill>
                  <a:schemeClr val="tx1"/>
                </a:solidFill>
                <a:latin typeface="Segoe UI" panose="020B0502040204020203" pitchFamily="34" charset="0"/>
                <a:cs typeface="Segoe UI" panose="020B0502040204020203" pitchFamily="34" charset="0"/>
              </a:rPr>
              <a:t>It is important to answer all of the respondent’s questions before continuing to introduction and screening questions. </a:t>
            </a:r>
          </a:p>
          <a:p>
            <a:r>
              <a:rPr lang="en-US" sz="2800" dirty="0">
                <a:solidFill>
                  <a:schemeClr val="tx1"/>
                </a:solidFill>
                <a:latin typeface="Segoe UI" panose="020B0502040204020203" pitchFamily="34" charset="0"/>
                <a:cs typeface="Segoe UI" panose="020B0502040204020203" pitchFamily="34" charset="0"/>
              </a:rPr>
              <a:t>An interviewer who speaks the respondent’s language fluently can clearly respond to her concerns. </a:t>
            </a:r>
          </a:p>
          <a:p>
            <a:r>
              <a:rPr lang="en-US" sz="2800" dirty="0">
                <a:solidFill>
                  <a:schemeClr val="tx1"/>
                </a:solidFill>
                <a:latin typeface="Segoe UI" panose="020B0502040204020203" pitchFamily="34" charset="0"/>
                <a:cs typeface="Segoe UI" panose="020B0502040204020203" pitchFamily="34" charset="0"/>
              </a:rPr>
              <a:t>A respondent will trust someone who speaks her language more. </a:t>
            </a:r>
          </a:p>
        </p:txBody>
      </p:sp>
    </p:spTree>
    <p:extLst>
      <p:ext uri="{BB962C8B-B14F-4D97-AF65-F5344CB8AC3E}">
        <p14:creationId xmlns:p14="http://schemas.microsoft.com/office/powerpoint/2010/main" val="314732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46CEBA-3C6E-4049-9B65-B39843E9C48A}"/>
              </a:ext>
            </a:extLst>
          </p:cNvPr>
          <p:cNvSpPr/>
          <p:nvPr/>
        </p:nvSpPr>
        <p:spPr>
          <a:xfrm>
            <a:off x="1" y="128336"/>
            <a:ext cx="5037220" cy="6158163"/>
          </a:xfrm>
          <a:prstGeom prst="rect">
            <a:avLst/>
          </a:prstGeom>
          <a:solidFill>
            <a:srgbClr val="55015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le 1">
            <a:extLst>
              <a:ext uri="{FF2B5EF4-FFF2-40B4-BE49-F238E27FC236}">
                <a16:creationId xmlns:a16="http://schemas.microsoft.com/office/drawing/2014/main" id="{6927600D-81AC-D446-9BD3-C34FE3292F23}"/>
              </a:ext>
            </a:extLst>
          </p:cNvPr>
          <p:cNvSpPr>
            <a:spLocks noGrp="1"/>
          </p:cNvSpPr>
          <p:nvPr>
            <p:ph type="title" idx="4294967295"/>
          </p:nvPr>
        </p:nvSpPr>
        <p:spPr>
          <a:xfrm>
            <a:off x="206421" y="1731506"/>
            <a:ext cx="4621213" cy="1668463"/>
          </a:xfrm>
        </p:spPr>
        <p:txBody>
          <a:bodyPr>
            <a:noAutofit/>
          </a:bodyPr>
          <a:lstStyle/>
          <a:p>
            <a:pPr lvl="0"/>
            <a:r>
              <a:rPr lang="en-US" sz="5000" dirty="0">
                <a:solidFill>
                  <a:schemeClr val="bg1"/>
                </a:solidFill>
                <a:latin typeface="Segoe UI" panose="020B0502040204020203" pitchFamily="34" charset="0"/>
                <a:cs typeface="Segoe UI" panose="020B0502040204020203" pitchFamily="34" charset="0"/>
              </a:rPr>
              <a:t>Respondents’ most frequent concerns</a:t>
            </a:r>
          </a:p>
        </p:txBody>
      </p:sp>
      <p:sp>
        <p:nvSpPr>
          <p:cNvPr id="13" name="TextBox 12">
            <a:extLst>
              <a:ext uri="{FF2B5EF4-FFF2-40B4-BE49-F238E27FC236}">
                <a16:creationId xmlns:a16="http://schemas.microsoft.com/office/drawing/2014/main" id="{D5285E1A-CBE4-4E13-A06D-BC4923852D04}"/>
              </a:ext>
            </a:extLst>
          </p:cNvPr>
          <p:cNvSpPr txBox="1"/>
          <p:nvPr/>
        </p:nvSpPr>
        <p:spPr>
          <a:xfrm>
            <a:off x="5224554" y="1037971"/>
            <a:ext cx="3710899"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7085"/>
                </a:solidFill>
                <a:effectLst/>
                <a:uLnTx/>
                <a:uFillTx/>
                <a:latin typeface="Segoe UI" panose="020B0502040204020203" pitchFamily="34" charset="0"/>
                <a:cs typeface="Segoe UI" panose="020B0502040204020203" pitchFamily="34" charset="0"/>
              </a:rPr>
              <a:t>Where are you?</a:t>
            </a:r>
            <a:endParaRPr lang="fr-FR" dirty="0">
              <a:solidFill>
                <a:srgbClr val="247085"/>
              </a:solidFill>
            </a:endParaRPr>
          </a:p>
        </p:txBody>
      </p:sp>
      <p:sp>
        <p:nvSpPr>
          <p:cNvPr id="15" name="TextBox 14">
            <a:extLst>
              <a:ext uri="{FF2B5EF4-FFF2-40B4-BE49-F238E27FC236}">
                <a16:creationId xmlns:a16="http://schemas.microsoft.com/office/drawing/2014/main" id="{E2A71A73-1DFA-4331-8A9A-5640DD41C9BD}"/>
              </a:ext>
            </a:extLst>
          </p:cNvPr>
          <p:cNvSpPr txBox="1"/>
          <p:nvPr/>
        </p:nvSpPr>
        <p:spPr>
          <a:xfrm>
            <a:off x="5224554" y="2328617"/>
            <a:ext cx="5507614" cy="1754326"/>
          </a:xfrm>
          <a:prstGeom prst="rect">
            <a:avLst/>
          </a:prstGeom>
          <a:noFill/>
        </p:spPr>
        <p:txBody>
          <a:bodyPr wrap="square">
            <a:spAutoFit/>
          </a:bodyPr>
          <a:lstStyle/>
          <a:p>
            <a:r>
              <a:rPr kumimoji="0" lang="en-US" sz="3600" b="1" i="0" u="none" strike="noStrike" kern="1200" cap="none" spc="0" normalizeH="0" baseline="0" noProof="0" dirty="0">
                <a:ln>
                  <a:noFill/>
                </a:ln>
                <a:solidFill>
                  <a:srgbClr val="247085"/>
                </a:solidFill>
                <a:effectLst/>
                <a:uLnTx/>
                <a:uFillTx/>
                <a:latin typeface="Segoe UI" panose="020B0502040204020203" pitchFamily="34" charset="0"/>
                <a:cs typeface="Segoe UI" panose="020B0502040204020203" pitchFamily="34" charset="0"/>
              </a:rPr>
              <a:t>Why are you calling me?</a:t>
            </a:r>
          </a:p>
          <a:p>
            <a:r>
              <a:rPr lang="en-US" sz="3600" b="1" dirty="0">
                <a:solidFill>
                  <a:srgbClr val="247085"/>
                </a:solidFill>
                <a:latin typeface="Segoe UI" panose="020B0502040204020203" pitchFamily="34" charset="0"/>
                <a:cs typeface="Segoe UI" panose="020B0502040204020203" pitchFamily="34" charset="0"/>
              </a:rPr>
              <a:t>Where did you get</a:t>
            </a:r>
          </a:p>
          <a:p>
            <a:r>
              <a:rPr lang="en-US" sz="3600" b="1" dirty="0">
                <a:solidFill>
                  <a:srgbClr val="247085"/>
                </a:solidFill>
                <a:latin typeface="Segoe UI" panose="020B0502040204020203" pitchFamily="34" charset="0"/>
                <a:cs typeface="Segoe UI" panose="020B0502040204020203" pitchFamily="34" charset="0"/>
              </a:rPr>
              <a:t>my number?</a:t>
            </a:r>
            <a:endParaRPr lang="fr-FR" dirty="0">
              <a:solidFill>
                <a:srgbClr val="247085"/>
              </a:solidFill>
            </a:endParaRPr>
          </a:p>
        </p:txBody>
      </p:sp>
      <p:sp>
        <p:nvSpPr>
          <p:cNvPr id="17" name="TextBox 16">
            <a:extLst>
              <a:ext uri="{FF2B5EF4-FFF2-40B4-BE49-F238E27FC236}">
                <a16:creationId xmlns:a16="http://schemas.microsoft.com/office/drawing/2014/main" id="{3E1B7519-A698-4B52-8C3F-0BE74AFDC546}"/>
              </a:ext>
            </a:extLst>
          </p:cNvPr>
          <p:cNvSpPr txBox="1"/>
          <p:nvPr/>
        </p:nvSpPr>
        <p:spPr>
          <a:xfrm>
            <a:off x="5224554" y="4727258"/>
            <a:ext cx="4605246" cy="1200329"/>
          </a:xfrm>
          <a:prstGeom prst="rect">
            <a:avLst/>
          </a:prstGeom>
          <a:noFill/>
        </p:spPr>
        <p:txBody>
          <a:bodyPr wrap="square">
            <a:spAutoFit/>
          </a:bodyPr>
          <a:lstStyle/>
          <a:p>
            <a:r>
              <a:rPr kumimoji="0" lang="en-US" sz="3600" b="1" i="0" u="none" strike="noStrike" kern="1200" cap="none" spc="0" normalizeH="0" baseline="0" noProof="0" dirty="0">
                <a:ln>
                  <a:noFill/>
                </a:ln>
                <a:solidFill>
                  <a:srgbClr val="247085"/>
                </a:solidFill>
                <a:effectLst/>
                <a:uLnTx/>
                <a:uFillTx/>
                <a:latin typeface="Segoe UI" panose="020B0502040204020203" pitchFamily="34" charset="0"/>
                <a:cs typeface="Segoe UI" panose="020B0502040204020203" pitchFamily="34" charset="0"/>
              </a:rPr>
              <a:t>Will the interview last long?</a:t>
            </a:r>
            <a:endParaRPr lang="fr-FR" dirty="0">
              <a:solidFill>
                <a:srgbClr val="247085"/>
              </a:solidFill>
            </a:endParaRPr>
          </a:p>
        </p:txBody>
      </p:sp>
      <p:pic>
        <p:nvPicPr>
          <p:cNvPr id="12" name="Picture 11" descr="Pin on a map">
            <a:extLst>
              <a:ext uri="{FF2B5EF4-FFF2-40B4-BE49-F238E27FC236}">
                <a16:creationId xmlns:a16="http://schemas.microsoft.com/office/drawing/2014/main" id="{C7EBE48B-23E2-C774-7731-B43DEEAA0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355" y="613535"/>
            <a:ext cx="2240564" cy="1495203"/>
          </a:xfrm>
          <a:prstGeom prst="rect">
            <a:avLst/>
          </a:prstGeom>
        </p:spPr>
      </p:pic>
      <p:pic>
        <p:nvPicPr>
          <p:cNvPr id="19" name="Picture 18" descr="Mobile phone and text message bubbles">
            <a:extLst>
              <a:ext uri="{FF2B5EF4-FFF2-40B4-BE49-F238E27FC236}">
                <a16:creationId xmlns:a16="http://schemas.microsoft.com/office/drawing/2014/main" id="{12B972C6-CD1A-9EDD-2993-741CF95237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98" t="15068" r="17771" b="14625"/>
          <a:stretch/>
        </p:blipFill>
        <p:spPr>
          <a:xfrm>
            <a:off x="9456258" y="2974653"/>
            <a:ext cx="1812758" cy="1413061"/>
          </a:xfrm>
          <a:prstGeom prst="rect">
            <a:avLst/>
          </a:prstGeom>
        </p:spPr>
      </p:pic>
      <p:pic>
        <p:nvPicPr>
          <p:cNvPr id="23" name="Picture 22" descr="Wall clock mounted on white wall">
            <a:extLst>
              <a:ext uri="{FF2B5EF4-FFF2-40B4-BE49-F238E27FC236}">
                <a16:creationId xmlns:a16="http://schemas.microsoft.com/office/drawing/2014/main" id="{E1D0287B-B775-DB7C-001D-70F31A638B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162" t="19603" r="42624" b="22306"/>
          <a:stretch/>
        </p:blipFill>
        <p:spPr>
          <a:xfrm>
            <a:off x="9640418" y="4595487"/>
            <a:ext cx="1444439" cy="1463871"/>
          </a:xfrm>
          <a:prstGeom prst="rect">
            <a:avLst/>
          </a:prstGeom>
        </p:spPr>
      </p:pic>
    </p:spTree>
    <p:extLst>
      <p:ext uri="{BB962C8B-B14F-4D97-AF65-F5344CB8AC3E}">
        <p14:creationId xmlns:p14="http://schemas.microsoft.com/office/powerpoint/2010/main" val="15137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F51A-77D2-5F63-0005-8BD949D93D2F}"/>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en-US" sz="4000" b="1" dirty="0">
                <a:solidFill>
                  <a:schemeClr val="bg1"/>
                </a:solidFill>
                <a:latin typeface="Segoe UI" panose="020B0502040204020203" pitchFamily="34" charset="0"/>
                <a:cs typeface="Segoe UI" panose="020B0502040204020203" pitchFamily="34" charset="0"/>
              </a:rPr>
              <a:t>6. Be confident and control the discussion</a:t>
            </a:r>
          </a:p>
        </p:txBody>
      </p:sp>
      <p:sp>
        <p:nvSpPr>
          <p:cNvPr id="7" name="Content Placeholder 2">
            <a:extLst>
              <a:ext uri="{FF2B5EF4-FFF2-40B4-BE49-F238E27FC236}">
                <a16:creationId xmlns:a16="http://schemas.microsoft.com/office/drawing/2014/main" id="{5D309711-402D-4C93-EC5A-2906F907F7F9}"/>
              </a:ext>
            </a:extLst>
          </p:cNvPr>
          <p:cNvSpPr txBox="1">
            <a:spLocks/>
          </p:cNvSpPr>
          <p:nvPr/>
        </p:nvSpPr>
        <p:spPr>
          <a:xfrm>
            <a:off x="731838" y="1916112"/>
            <a:ext cx="10728325" cy="4144963"/>
          </a:xfrm>
          <a:prstGeom prst="rect">
            <a:avLst/>
          </a:prstGeom>
        </p:spPr>
        <p:txBody>
          <a:bodyPr vert="horz" lIns="91440" tIns="45720" rIns="91440" bIns="45720" rtlCol="0">
            <a:normAutofit/>
          </a:bodyPr>
          <a:lst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latin typeface="Segoe UI" panose="020B0502040204020203" pitchFamily="34" charset="0"/>
                <a:cs typeface="Segoe UI" panose="020B0502040204020203" pitchFamily="34" charset="0"/>
              </a:rPr>
              <a:t>At this stage, if the interviewer asks if a respondent would like to talk at a different time, the respondent will probably say yes, so there is no need to confirm again. </a:t>
            </a:r>
          </a:p>
          <a:p>
            <a:r>
              <a:rPr lang="en-US" sz="2800" dirty="0">
                <a:solidFill>
                  <a:schemeClr val="tx1"/>
                </a:solidFill>
                <a:latin typeface="Segoe UI" panose="020B0502040204020203" pitchFamily="34" charset="0"/>
                <a:cs typeface="Segoe UI" panose="020B0502040204020203" pitchFamily="34" charset="0"/>
              </a:rPr>
              <a:t>Don’t be sorry and avoid sentences such as “</a:t>
            </a:r>
            <a:r>
              <a:rPr lang="en-US" sz="2800" i="1" dirty="0">
                <a:solidFill>
                  <a:schemeClr val="tx1"/>
                </a:solidFill>
                <a:latin typeface="Segoe UI" panose="020B0502040204020203" pitchFamily="34" charset="0"/>
                <a:cs typeface="Segoe UI" panose="020B0502040204020203" pitchFamily="34" charset="0"/>
              </a:rPr>
              <a:t>Would you have a few minutes so spare?</a:t>
            </a:r>
            <a:r>
              <a:rPr lang="en-US" sz="2800" dirty="0">
                <a:solidFill>
                  <a:schemeClr val="tx1"/>
                </a:solidFill>
                <a:latin typeface="Segoe UI" panose="020B0502040204020203" pitchFamily="34" charset="0"/>
                <a:cs typeface="Segoe UI" panose="020B0502040204020203" pitchFamily="34" charset="0"/>
              </a:rPr>
              <a:t>” or “</a:t>
            </a:r>
            <a:r>
              <a:rPr lang="en-US" sz="2800" i="1" dirty="0">
                <a:solidFill>
                  <a:schemeClr val="tx1"/>
                </a:solidFill>
                <a:latin typeface="Segoe UI" panose="020B0502040204020203" pitchFamily="34" charset="0"/>
                <a:cs typeface="Segoe UI" panose="020B0502040204020203" pitchFamily="34" charset="0"/>
              </a:rPr>
              <a:t>Would you mind answering a few questions?</a:t>
            </a:r>
            <a:r>
              <a:rPr lang="en-US" sz="2800" dirty="0">
                <a:solidFill>
                  <a:schemeClr val="tx1"/>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820207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CA16-95F5-9B4B-98FA-997741BD0890}"/>
              </a:ext>
            </a:extLst>
          </p:cNvPr>
          <p:cNvSpPr>
            <a:spLocks noGrp="1"/>
          </p:cNvSpPr>
          <p:nvPr>
            <p:ph type="title" idx="4294967295"/>
          </p:nvPr>
        </p:nvSpPr>
        <p:spPr>
          <a:xfrm>
            <a:off x="681038" y="271463"/>
            <a:ext cx="10829925" cy="1311275"/>
          </a:xfrm>
          <a:solidFill>
            <a:srgbClr val="55015B"/>
          </a:solidFill>
        </p:spPr>
        <p:txBody>
          <a:bodyPr/>
          <a:lstStyle/>
          <a:p>
            <a:pPr algn="ctr"/>
            <a:r>
              <a:rPr lang="en-US" sz="4000" b="1" dirty="0">
                <a:solidFill>
                  <a:schemeClr val="bg1"/>
                </a:solidFill>
                <a:latin typeface="Segoe UI" panose="020B0502040204020203" pitchFamily="34" charset="0"/>
                <a:cs typeface="Segoe UI" panose="020B0502040204020203" pitchFamily="34" charset="0"/>
              </a:rPr>
              <a:t>12 Important Skills</a:t>
            </a:r>
            <a:br>
              <a:rPr lang="en-US" sz="4000" b="1" dirty="0">
                <a:solidFill>
                  <a:schemeClr val="bg1"/>
                </a:solidFill>
                <a:latin typeface="Segoe UI" panose="020B0502040204020203" pitchFamily="34" charset="0"/>
                <a:cs typeface="Segoe UI" panose="020B0502040204020203" pitchFamily="34" charset="0"/>
              </a:rPr>
            </a:br>
            <a:r>
              <a:rPr lang="en-US" sz="4000" b="1" dirty="0">
                <a:solidFill>
                  <a:schemeClr val="bg1"/>
                </a:solidFill>
                <a:latin typeface="Segoe UI" panose="020B0502040204020203" pitchFamily="34" charset="0"/>
                <a:cs typeface="Segoe UI" panose="020B0502040204020203" pitchFamily="34" charset="0"/>
              </a:rPr>
              <a:t>of a phone-based interviewer</a:t>
            </a:r>
            <a:endParaRPr lang="en-US" sz="4000" dirty="0">
              <a:solidFill>
                <a:schemeClr val="bg1"/>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D7CF413-E304-F249-A2A9-8B4D019F3154}"/>
              </a:ext>
            </a:extLst>
          </p:cNvPr>
          <p:cNvSpPr>
            <a:spLocks noGrp="1"/>
          </p:cNvSpPr>
          <p:nvPr>
            <p:ph idx="4294967295"/>
          </p:nvPr>
        </p:nvSpPr>
        <p:spPr>
          <a:xfrm>
            <a:off x="630050" y="2603243"/>
            <a:ext cx="11561950" cy="2865437"/>
          </a:xfrm>
        </p:spPr>
        <p:txBody>
          <a:bodyPr numCol="2">
            <a:noAutofit/>
          </a:bodyPr>
          <a:lstStyle/>
          <a:p>
            <a:pPr lvl="1"/>
            <a:r>
              <a:rPr lang="en-US" sz="2800" dirty="0">
                <a:solidFill>
                  <a:schemeClr val="tx1"/>
                </a:solidFill>
                <a:latin typeface="Segoe UI" panose="020B0502040204020203" pitchFamily="34" charset="0"/>
                <a:cs typeface="Segoe UI" panose="020B0502040204020203" pitchFamily="34" charset="0"/>
              </a:rPr>
              <a:t>Confidence </a:t>
            </a:r>
          </a:p>
          <a:p>
            <a:pPr lvl="1"/>
            <a:r>
              <a:rPr lang="en-US" sz="2800" dirty="0">
                <a:solidFill>
                  <a:schemeClr val="tx1"/>
                </a:solidFill>
                <a:latin typeface="Segoe UI" panose="020B0502040204020203" pitchFamily="34" charset="0"/>
                <a:cs typeface="Segoe UI" panose="020B0502040204020203" pitchFamily="34" charset="0"/>
              </a:rPr>
              <a:t>Understanding the respondent’s reaction</a:t>
            </a:r>
          </a:p>
          <a:p>
            <a:pPr lvl="1"/>
            <a:r>
              <a:rPr lang="en-US" sz="2800" dirty="0">
                <a:solidFill>
                  <a:schemeClr val="tx1"/>
                </a:solidFill>
                <a:latin typeface="Segoe UI" panose="020B0502040204020203" pitchFamily="34" charset="0"/>
                <a:cs typeface="Segoe UI" panose="020B0502040204020203" pitchFamily="34" charset="0"/>
              </a:rPr>
              <a:t>Presentation </a:t>
            </a:r>
          </a:p>
          <a:p>
            <a:pPr lvl="1"/>
            <a:r>
              <a:rPr lang="en-US" sz="2800" dirty="0">
                <a:solidFill>
                  <a:schemeClr val="tx1"/>
                </a:solidFill>
                <a:latin typeface="Segoe UI" panose="020B0502040204020203" pitchFamily="34" charset="0"/>
                <a:cs typeface="Segoe UI" panose="020B0502040204020203" pitchFamily="34" charset="0"/>
              </a:rPr>
              <a:t>Persuasion capacity</a:t>
            </a:r>
          </a:p>
          <a:p>
            <a:pPr lvl="1"/>
            <a:r>
              <a:rPr lang="en-US" sz="2800" dirty="0">
                <a:solidFill>
                  <a:schemeClr val="tx1"/>
                </a:solidFill>
                <a:latin typeface="Segoe UI" panose="020B0502040204020203" pitchFamily="34" charset="0"/>
                <a:cs typeface="Segoe UI" panose="020B0502040204020203" pitchFamily="34" charset="0"/>
              </a:rPr>
              <a:t>Active listening</a:t>
            </a:r>
          </a:p>
          <a:p>
            <a:pPr lvl="1"/>
            <a:r>
              <a:rPr lang="en-US" sz="2800" dirty="0">
                <a:solidFill>
                  <a:schemeClr val="tx1"/>
                </a:solidFill>
                <a:latin typeface="Segoe UI" panose="020B0502040204020203" pitchFamily="34" charset="0"/>
                <a:cs typeface="Segoe UI" panose="020B0502040204020203" pitchFamily="34" charset="0"/>
              </a:rPr>
              <a:t>Pacing the conversation</a:t>
            </a:r>
          </a:p>
          <a:p>
            <a:pPr lvl="1"/>
            <a:r>
              <a:rPr lang="en-US" sz="2800" dirty="0">
                <a:solidFill>
                  <a:schemeClr val="tx1"/>
                </a:solidFill>
                <a:latin typeface="Segoe UI" panose="020B0502040204020203" pitchFamily="34" charset="0"/>
                <a:cs typeface="Segoe UI" panose="020B0502040204020203" pitchFamily="34" charset="0"/>
              </a:rPr>
              <a:t>Flexibility </a:t>
            </a:r>
          </a:p>
          <a:p>
            <a:pPr lvl="1"/>
            <a:r>
              <a:rPr lang="en-US" sz="2800" dirty="0">
                <a:solidFill>
                  <a:schemeClr val="tx1"/>
                </a:solidFill>
                <a:latin typeface="Segoe UI" panose="020B0502040204020203" pitchFamily="34" charset="0"/>
                <a:cs typeface="Segoe UI" panose="020B0502040204020203" pitchFamily="34" charset="0"/>
              </a:rPr>
              <a:t>Enunciation</a:t>
            </a:r>
          </a:p>
          <a:p>
            <a:pPr lvl="1"/>
            <a:r>
              <a:rPr lang="en-US" sz="2800" dirty="0">
                <a:solidFill>
                  <a:schemeClr val="tx1"/>
                </a:solidFill>
                <a:latin typeface="Segoe UI" panose="020B0502040204020203" pitchFamily="34" charset="0"/>
                <a:cs typeface="Segoe UI" panose="020B0502040204020203" pitchFamily="34" charset="0"/>
              </a:rPr>
              <a:t>Modulation </a:t>
            </a:r>
          </a:p>
          <a:p>
            <a:pPr lvl="1"/>
            <a:r>
              <a:rPr lang="en-US" sz="2800" dirty="0">
                <a:solidFill>
                  <a:schemeClr val="tx1"/>
                </a:solidFill>
                <a:latin typeface="Segoe UI" panose="020B0502040204020203" pitchFamily="34" charset="0"/>
                <a:cs typeface="Segoe UI" panose="020B0502040204020203" pitchFamily="34" charset="0"/>
              </a:rPr>
              <a:t>Neutrality   </a:t>
            </a:r>
          </a:p>
          <a:p>
            <a:pPr lvl="1"/>
            <a:r>
              <a:rPr lang="en-US" sz="2800" dirty="0">
                <a:solidFill>
                  <a:schemeClr val="tx1"/>
                </a:solidFill>
                <a:latin typeface="Segoe UI" panose="020B0502040204020203" pitchFamily="34" charset="0"/>
                <a:cs typeface="Segoe UI" panose="020B0502040204020203" pitchFamily="34" charset="0"/>
              </a:rPr>
              <a:t>Probing  </a:t>
            </a:r>
          </a:p>
        </p:txBody>
      </p:sp>
      <p:sp>
        <p:nvSpPr>
          <p:cNvPr id="4" name="Rectangle 3">
            <a:extLst>
              <a:ext uri="{FF2B5EF4-FFF2-40B4-BE49-F238E27FC236}">
                <a16:creationId xmlns:a16="http://schemas.microsoft.com/office/drawing/2014/main" id="{4B01DA33-191C-3F4E-B90F-E08CFF95DA25}"/>
              </a:ext>
            </a:extLst>
          </p:cNvPr>
          <p:cNvSpPr/>
          <p:nvPr/>
        </p:nvSpPr>
        <p:spPr>
          <a:xfrm>
            <a:off x="680944" y="1683418"/>
            <a:ext cx="10830113" cy="707886"/>
          </a:xfrm>
          <a:prstGeom prst="rect">
            <a:avLst/>
          </a:prstGeom>
        </p:spPr>
        <p:txBody>
          <a:bodyPr wrap="square">
            <a:spAutoFit/>
          </a:bodyPr>
          <a:lstStyle/>
          <a:p>
            <a:pPr algn="ctr"/>
            <a:r>
              <a:rPr lang="en-US" sz="2000" i="1" dirty="0">
                <a:latin typeface="Segoe UI" panose="020B0502040204020203" pitchFamily="34" charset="0"/>
                <a:cs typeface="Segoe UI" panose="020B0502040204020203" pitchFamily="34" charset="0"/>
              </a:rPr>
              <a:t>While these skills also apply to in-person interviews,</a:t>
            </a:r>
          </a:p>
          <a:p>
            <a:pPr algn="ctr"/>
            <a:r>
              <a:rPr lang="en-US" sz="2000" i="1" dirty="0">
                <a:latin typeface="Segoe UI" panose="020B0502040204020203" pitchFamily="34" charset="0"/>
                <a:cs typeface="Segoe UI" panose="020B0502040204020203" pitchFamily="34" charset="0"/>
              </a:rPr>
              <a:t>they are even </a:t>
            </a:r>
            <a:r>
              <a:rPr lang="en-US" sz="2000" i="1" u="sng" dirty="0">
                <a:latin typeface="Segoe UI" panose="020B0502040204020203" pitchFamily="34" charset="0"/>
                <a:cs typeface="Segoe UI" panose="020B0502040204020203" pitchFamily="34" charset="0"/>
              </a:rPr>
              <a:t>more important</a:t>
            </a:r>
            <a:r>
              <a:rPr lang="en-US" sz="2000" i="1" dirty="0">
                <a:latin typeface="Segoe UI" panose="020B0502040204020203" pitchFamily="34" charset="0"/>
                <a:cs typeface="Segoe UI" panose="020B0502040204020203" pitchFamily="34" charset="0"/>
              </a:rPr>
              <a:t> for phone-based interviewing.</a:t>
            </a:r>
          </a:p>
        </p:txBody>
      </p:sp>
    </p:spTree>
    <p:extLst>
      <p:ext uri="{BB962C8B-B14F-4D97-AF65-F5344CB8AC3E}">
        <p14:creationId xmlns:p14="http://schemas.microsoft.com/office/powerpoint/2010/main" val="1860604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
        <p:nvSpPr>
          <p:cNvPr id="4" name="TextBox 3"/>
          <p:cNvSpPr txBox="1">
            <a:spLocks/>
          </p:cNvSpPr>
          <p:nvPr/>
        </p:nvSpPr>
        <p:spPr>
          <a:xfrm>
            <a:off x="0" y="1508760"/>
            <a:ext cx="5072569" cy="3840480"/>
          </a:xfrm>
          <a:prstGeom prst="rect">
            <a:avLst/>
          </a:prstGeom>
          <a:solidFill>
            <a:srgbClr val="247085"/>
          </a:solidFill>
          <a:effectLst/>
        </p:spPr>
        <p:txBody>
          <a:bodyPr wrap="square" rtlCol="0" anchor="ctr">
            <a:spAutoFit/>
          </a:bodyPr>
          <a:lstStyle/>
          <a:p>
            <a:pPr marL="182880" marR="0" lvl="0" indent="0" algn="l"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Qualities of a Good Phone-Based Resident Enumerator</a:t>
            </a:r>
          </a:p>
        </p:txBody>
      </p:sp>
      <p:pic>
        <p:nvPicPr>
          <p:cNvPr id="5" name="Picture 4">
            <a:extLst>
              <a:ext uri="{FF2B5EF4-FFF2-40B4-BE49-F238E27FC236}">
                <a16:creationId xmlns:a16="http://schemas.microsoft.com/office/drawing/2014/main" id="{2BB4C868-FBBB-51C3-6001-191AEF8F869E}"/>
              </a:ext>
            </a:extLst>
          </p:cNvPr>
          <p:cNvPicPr>
            <a:picLocks noChangeAspect="1"/>
          </p:cNvPicPr>
          <p:nvPr/>
        </p:nvPicPr>
        <p:blipFill>
          <a:blip r:embed="rId4"/>
          <a:stretch>
            <a:fillRect/>
          </a:stretch>
        </p:blipFill>
        <p:spPr>
          <a:xfrm>
            <a:off x="5010912" y="0"/>
            <a:ext cx="7181088" cy="685800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A9D38-D26C-D844-B971-51F9936B01CB}"/>
              </a:ext>
            </a:extLst>
          </p:cNvPr>
          <p:cNvSpPr>
            <a:spLocks noGrp="1"/>
          </p:cNvSpPr>
          <p:nvPr>
            <p:ph idx="1"/>
          </p:nvPr>
        </p:nvSpPr>
        <p:spPr>
          <a:xfrm>
            <a:off x="4306529" y="1123003"/>
            <a:ext cx="7204530" cy="4144963"/>
          </a:xfrm>
        </p:spPr>
        <p:txBody>
          <a:bodyPr>
            <a:normAutofit lnSpcReduction="10000"/>
          </a:bodyPr>
          <a:lstStyle/>
          <a:p>
            <a:pPr marL="0" indent="0">
              <a:buNone/>
            </a:pPr>
            <a:r>
              <a:rPr lang="en-US" sz="3600" b="1" i="1" dirty="0">
                <a:solidFill>
                  <a:srgbClr val="55015B"/>
                </a:solidFill>
              </a:rPr>
              <a:t>How did </a:t>
            </a:r>
            <a:r>
              <a:rPr lang="en-US" sz="3600" b="1" i="1">
                <a:solidFill>
                  <a:srgbClr val="55015B"/>
                </a:solidFill>
              </a:rPr>
              <a:t>she do? </a:t>
            </a:r>
            <a:endParaRPr lang="en-US" sz="3600" b="1" i="1" dirty="0">
              <a:solidFill>
                <a:srgbClr val="55015B"/>
              </a:solidFill>
            </a:endParaRPr>
          </a:p>
          <a:p>
            <a:pPr marL="342900" indent="-342900">
              <a:buSzPct val="100000"/>
              <a:buFont typeface="+mj-lt"/>
              <a:buAutoNum type="arabicPeriod"/>
            </a:pPr>
            <a:r>
              <a:rPr lang="en-US" sz="3200" dirty="0">
                <a:solidFill>
                  <a:schemeClr val="tx1"/>
                </a:solidFill>
              </a:rPr>
              <a:t>Reached out to the respondent over the phone with a friendly greeting</a:t>
            </a:r>
          </a:p>
          <a:p>
            <a:pPr marL="342900" indent="-342900">
              <a:buSzPct val="100000"/>
              <a:buFont typeface="+mj-lt"/>
              <a:buAutoNum type="arabicPeriod"/>
            </a:pPr>
            <a:r>
              <a:rPr lang="en-US" sz="3200" dirty="0">
                <a:solidFill>
                  <a:schemeClr val="tx1"/>
                </a:solidFill>
              </a:rPr>
              <a:t>Introduced herself by her first name, last name, role and organization</a:t>
            </a:r>
          </a:p>
          <a:p>
            <a:pPr marL="342900" indent="-342900">
              <a:buSzPct val="100000"/>
              <a:buFont typeface="+mj-lt"/>
              <a:buAutoNum type="arabicPeriod"/>
            </a:pPr>
            <a:r>
              <a:rPr lang="en-US" sz="3200" dirty="0">
                <a:solidFill>
                  <a:schemeClr val="tx1"/>
                </a:solidFill>
              </a:rPr>
              <a:t>Mastered introducing the subject and the objective</a:t>
            </a:r>
          </a:p>
        </p:txBody>
      </p:sp>
      <p:sp>
        <p:nvSpPr>
          <p:cNvPr id="2" name="Arrow: Pentagon 1">
            <a:extLst>
              <a:ext uri="{FF2B5EF4-FFF2-40B4-BE49-F238E27FC236}">
                <a16:creationId xmlns:a16="http://schemas.microsoft.com/office/drawing/2014/main" id="{48845035-973E-7A6F-3EFB-08CB6C237C5A}"/>
              </a:ext>
            </a:extLst>
          </p:cNvPr>
          <p:cNvSpPr/>
          <p:nvPr/>
        </p:nvSpPr>
        <p:spPr>
          <a:xfrm>
            <a:off x="0" y="127819"/>
            <a:ext cx="4021394"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Scenario #3 – Survey introduction</a:t>
            </a:r>
            <a:endParaRPr lang="fr-FR" sz="2000" dirty="0"/>
          </a:p>
        </p:txBody>
      </p:sp>
    </p:spTree>
    <p:extLst>
      <p:ext uri="{BB962C8B-B14F-4D97-AF65-F5344CB8AC3E}">
        <p14:creationId xmlns:p14="http://schemas.microsoft.com/office/powerpoint/2010/main" val="415982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57DB8-F12E-594E-BB17-6C8D121EF52B}"/>
              </a:ext>
            </a:extLst>
          </p:cNvPr>
          <p:cNvSpPr>
            <a:spLocks noGrp="1"/>
          </p:cNvSpPr>
          <p:nvPr>
            <p:ph idx="1"/>
          </p:nvPr>
        </p:nvSpPr>
        <p:spPr>
          <a:xfrm>
            <a:off x="4001729" y="830145"/>
            <a:ext cx="7509330" cy="4730678"/>
          </a:xfrm>
        </p:spPr>
        <p:txBody>
          <a:bodyPr>
            <a:noAutofit/>
          </a:bodyPr>
          <a:lstStyle/>
          <a:p>
            <a:r>
              <a:rPr lang="en-US" sz="3200" b="1" dirty="0">
                <a:solidFill>
                  <a:schemeClr val="tx1"/>
                </a:solidFill>
              </a:rPr>
              <a:t>Not enough </a:t>
            </a:r>
            <a:r>
              <a:rPr lang="en-US" sz="3200" dirty="0">
                <a:solidFill>
                  <a:schemeClr val="tx1"/>
                </a:solidFill>
              </a:rPr>
              <a:t>- The interviewer seems to have little confidence, to be shy, hesitating. </a:t>
            </a:r>
          </a:p>
          <a:p>
            <a:r>
              <a:rPr lang="en-US" sz="3200" b="1" dirty="0">
                <a:solidFill>
                  <a:schemeClr val="tx1"/>
                </a:solidFill>
              </a:rPr>
              <a:t>Adequate</a:t>
            </a:r>
            <a:r>
              <a:rPr lang="en-US" sz="3200" dirty="0">
                <a:solidFill>
                  <a:schemeClr val="tx1"/>
                </a:solidFill>
              </a:rPr>
              <a:t> - The interviewer talks with ease, while respecting her interlocutor. </a:t>
            </a:r>
          </a:p>
          <a:p>
            <a:r>
              <a:rPr lang="en-US" sz="3200" b="1" dirty="0">
                <a:solidFill>
                  <a:schemeClr val="tx1"/>
                </a:solidFill>
              </a:rPr>
              <a:t>Too much </a:t>
            </a:r>
            <a:r>
              <a:rPr lang="en-US" sz="3200" dirty="0">
                <a:solidFill>
                  <a:schemeClr val="tx1"/>
                </a:solidFill>
              </a:rPr>
              <a:t>-  The tone of the interviewer sounds arrogant, preemptory, and/or abrupt. </a:t>
            </a:r>
          </a:p>
        </p:txBody>
      </p:sp>
      <p:sp>
        <p:nvSpPr>
          <p:cNvPr id="6" name="Arrow: Pentagon 5">
            <a:extLst>
              <a:ext uri="{FF2B5EF4-FFF2-40B4-BE49-F238E27FC236}">
                <a16:creationId xmlns:a16="http://schemas.microsoft.com/office/drawing/2014/main" id="{99816ACF-B541-1111-5EE9-085B4EE64C48}"/>
              </a:ext>
            </a:extLst>
          </p:cNvPr>
          <p:cNvSpPr/>
          <p:nvPr/>
        </p:nvSpPr>
        <p:spPr>
          <a:xfrm>
            <a:off x="0" y="127819"/>
            <a:ext cx="4021394"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Scenario #</a:t>
            </a:r>
            <a:r>
              <a:rPr lang="en-US" sz="4000" b="1" dirty="0">
                <a:solidFill>
                  <a:srgbClr val="663366"/>
                </a:solidFill>
                <a:latin typeface="Segoe UI" panose="020B0502040204020203" pitchFamily="34" charset="0"/>
                <a:cs typeface="Segoe UI" panose="020B0502040204020203" pitchFamily="34" charset="0"/>
              </a:rPr>
              <a:t>4</a:t>
            </a: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 – </a:t>
            </a:r>
            <a:r>
              <a:rPr lang="en-US" sz="4000" b="1" dirty="0">
                <a:solidFill>
                  <a:srgbClr val="663366"/>
                </a:solidFill>
                <a:latin typeface="Segoe UI" panose="020B0502040204020203" pitchFamily="34" charset="0"/>
                <a:cs typeface="Segoe UI" panose="020B0502040204020203" pitchFamily="34" charset="0"/>
              </a:rPr>
              <a:t>Talking with ease and confidence</a:t>
            </a:r>
            <a:endParaRPr lang="fr-FR" sz="2000" dirty="0"/>
          </a:p>
        </p:txBody>
      </p:sp>
    </p:spTree>
    <p:extLst>
      <p:ext uri="{BB962C8B-B14F-4D97-AF65-F5344CB8AC3E}">
        <p14:creationId xmlns:p14="http://schemas.microsoft.com/office/powerpoint/2010/main" val="413045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93075" y="1356950"/>
            <a:ext cx="5882579" cy="1015663"/>
          </a:xfrm>
          <a:prstGeom prst="rect">
            <a:avLst/>
          </a:prstGeom>
          <a:noFill/>
        </p:spPr>
        <p:txBody>
          <a:bodyPr wrap="square" rtlCol="0">
            <a:spAutoFit/>
          </a:bodyPr>
          <a:lstStyle/>
          <a:p>
            <a:r>
              <a:rPr lang="en-US" sz="6000" b="1" dirty="0">
                <a:solidFill>
                  <a:srgbClr val="663366"/>
                </a:solidFill>
                <a:latin typeface="Segoe UI" panose="020B0502040204020203" pitchFamily="34" charset="0"/>
                <a:ea typeface="Segoe UI" panose="020B0502040204020203" pitchFamily="34" charset="0"/>
                <a:cs typeface="Segoe UI" panose="020B0502040204020203" pitchFamily="34" charset="0"/>
              </a:rPr>
              <a:t>Thank you!</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9021" y="0"/>
            <a:ext cx="2414405" cy="1865843"/>
          </a:xfrm>
          <a:prstGeom prst="rect">
            <a:avLst/>
          </a:prstGeom>
        </p:spPr>
      </p:pic>
      <p:grpSp>
        <p:nvGrpSpPr>
          <p:cNvPr id="5" name="Group 4">
            <a:extLst>
              <a:ext uri="{FF2B5EF4-FFF2-40B4-BE49-F238E27FC236}">
                <a16:creationId xmlns:a16="http://schemas.microsoft.com/office/drawing/2014/main" id="{2FF3BDC3-06B5-4384-8B1D-1F5D3DD4334D}"/>
              </a:ext>
            </a:extLst>
          </p:cNvPr>
          <p:cNvGrpSpPr/>
          <p:nvPr/>
        </p:nvGrpSpPr>
        <p:grpSpPr>
          <a:xfrm>
            <a:off x="6231150" y="3530063"/>
            <a:ext cx="3147374" cy="1661993"/>
            <a:chOff x="5467350" y="3770395"/>
            <a:chExt cx="3147374" cy="1661993"/>
          </a:xfrm>
        </p:grpSpPr>
        <p:pic>
          <p:nvPicPr>
            <p:cNvPr id="7" name="Picture 2" descr="cid:image004.png@01D4E618.FDACA260">
              <a:extLst>
                <a:ext uri="{FF2B5EF4-FFF2-40B4-BE49-F238E27FC236}">
                  <a16:creationId xmlns:a16="http://schemas.microsoft.com/office/drawing/2014/main" id="{BD8D3E7A-E457-4A20-BB9E-3DED5A835D1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86400" y="379232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id:image005.png@01D4E618.FDACA260">
              <a:extLst>
                <a:ext uri="{FF2B5EF4-FFF2-40B4-BE49-F238E27FC236}">
                  <a16:creationId xmlns:a16="http://schemas.microsoft.com/office/drawing/2014/main" id="{3D7AA4E5-5B62-4267-BE16-B407C69C7EC5}"/>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543550" y="4201801"/>
              <a:ext cx="1714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id:image006.png@01D4E618.FDACA260">
              <a:extLst>
                <a:ext uri="{FF2B5EF4-FFF2-40B4-BE49-F238E27FC236}">
                  <a16:creationId xmlns:a16="http://schemas.microsoft.com/office/drawing/2014/main" id="{319C86CD-D026-4B94-806A-78AB565B77D4}"/>
                </a:ext>
              </a:extLst>
            </p:cNvPr>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5467350" y="4630328"/>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id:image007.png@01D4E618.FDACA260">
              <a:extLst>
                <a:ext uri="{FF2B5EF4-FFF2-40B4-BE49-F238E27FC236}">
                  <a16:creationId xmlns:a16="http://schemas.microsoft.com/office/drawing/2014/main" id="{00B6BC6D-0E66-406A-B1C0-82677850CBD3}"/>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5486400" y="5087136"/>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1C8FC7C-B78B-40B8-BBAC-45D49067E3BE}"/>
                </a:ext>
              </a:extLst>
            </p:cNvPr>
            <p:cNvSpPr/>
            <p:nvPr/>
          </p:nvSpPr>
          <p:spPr>
            <a:xfrm>
              <a:off x="5810250" y="3770395"/>
              <a:ext cx="2804474" cy="1661993"/>
            </a:xfrm>
            <a:prstGeom prst="rect">
              <a:avLst/>
            </a:prstGeom>
          </p:spPr>
          <p:txBody>
            <a:bodyPr wrap="square">
              <a:spAutoFit/>
            </a:bodyPr>
            <a:lstStyle/>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pma2020.org</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     </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a:t>
              </a:r>
            </a:p>
            <a:p>
              <a:pPr lvl="0">
                <a:spcAft>
                  <a:spcPts val="1200"/>
                </a:spcAft>
                <a:defRPr/>
              </a:pPr>
              <a:r>
                <a:rPr lang="en-US" u="sng" dirty="0">
                  <a:solidFill>
                    <a:srgbClr val="55015B"/>
                  </a:solidFill>
                  <a:latin typeface="Segoe UI" panose="020B0502040204020203" pitchFamily="34" charset="0"/>
                  <a:cs typeface="Segoe UI" panose="020B0502040204020203" pitchFamily="34" charset="0"/>
                </a:rPr>
                <a:t>@pm4action</a:t>
              </a:r>
            </a:p>
          </p:txBody>
        </p:sp>
      </p:gr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6398" y="5867054"/>
            <a:ext cx="4700055" cy="701874"/>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91249" y="5414882"/>
            <a:ext cx="1582477" cy="1384232"/>
          </a:xfrm>
          <a:prstGeom prst="rect">
            <a:avLst/>
          </a:prstGeom>
        </p:spPr>
      </p:pic>
      <p:pic>
        <p:nvPicPr>
          <p:cNvPr id="4" name="Picture Placeholder 3"/>
          <p:cNvPicPr>
            <a:picLocks noGrp="1" noChangeAspect="1"/>
          </p:cNvPicPr>
          <p:nvPr>
            <p:ph type="pic" sz="quarter" idx="11"/>
          </p:nvPr>
        </p:nvPicPr>
        <p:blipFill>
          <a:blip r:embed="rId14">
            <a:extLst>
              <a:ext uri="{28A0092B-C50C-407E-A947-70E740481C1C}">
                <a14:useLocalDpi xmlns:a14="http://schemas.microsoft.com/office/drawing/2010/main" val="0"/>
              </a:ext>
            </a:extLst>
          </a:blip>
          <a:srcRect l="14745" r="14745"/>
          <a:stretch>
            <a:fillRect/>
          </a:stretch>
        </p:blipFill>
        <p:spPr/>
      </p:pic>
    </p:spTree>
    <p:extLst>
      <p:ext uri="{BB962C8B-B14F-4D97-AF65-F5344CB8AC3E}">
        <p14:creationId xmlns:p14="http://schemas.microsoft.com/office/powerpoint/2010/main" val="824200409"/>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xmlns:a16="http://schemas.microsoft.com/office/drawing/2014/main">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5690C03-F599-86D4-C79D-B4522AACA048}"/>
              </a:ext>
            </a:extLst>
          </p:cNvPr>
          <p:cNvSpPr>
            <a:spLocks noGrp="1"/>
          </p:cNvSpPr>
          <p:nvPr>
            <p:ph type="title"/>
          </p:nvPr>
        </p:nvSpPr>
        <p:spPr/>
        <p:txBody>
          <a:bodyPr/>
          <a:lstStyle/>
          <a:p>
            <a:r>
              <a:rPr lang="en-US" dirty="0"/>
              <a:t>Image sources:</a:t>
            </a:r>
          </a:p>
        </p:txBody>
      </p:sp>
      <p:sp>
        <p:nvSpPr>
          <p:cNvPr id="7" name="Content Placeholder 6">
            <a:extLst>
              <a:ext uri="{FF2B5EF4-FFF2-40B4-BE49-F238E27FC236}">
                <a16:creationId xmlns:a16="http://schemas.microsoft.com/office/drawing/2014/main" id="{C8269348-EB1F-52E8-54F8-C54C28580A9A}"/>
              </a:ext>
            </a:extLst>
          </p:cNvPr>
          <p:cNvSpPr>
            <a:spLocks noGrp="1"/>
          </p:cNvSpPr>
          <p:nvPr>
            <p:ph idx="1"/>
          </p:nvPr>
        </p:nvSpPr>
        <p:spPr/>
        <p:txBody>
          <a:bodyPr>
            <a:normAutofit/>
          </a:bodyPr>
          <a:lstStyle/>
          <a:p>
            <a:r>
              <a:rPr lang="en-US" dirty="0">
                <a:solidFill>
                  <a:schemeClr val="tx1"/>
                </a:solidFill>
              </a:rPr>
              <a:t>Slides 6 &amp; 26: All images from Microsoft 365 stock images</a:t>
            </a:r>
          </a:p>
          <a:p>
            <a:r>
              <a:rPr lang="en-US" dirty="0">
                <a:solidFill>
                  <a:schemeClr val="tx1"/>
                </a:solidFill>
              </a:rPr>
              <a:t>Slide 10: Businessman destroying phone by Gan </a:t>
            </a:r>
            <a:r>
              <a:rPr lang="en-US" dirty="0" err="1">
                <a:solidFill>
                  <a:schemeClr val="tx1"/>
                </a:solidFill>
              </a:rPr>
              <a:t>Khoon</a:t>
            </a:r>
            <a:r>
              <a:rPr lang="en-US" dirty="0">
                <a:solidFill>
                  <a:schemeClr val="tx1"/>
                </a:solidFill>
              </a:rPr>
              <a:t> Lay from </a:t>
            </a:r>
            <a:r>
              <a:rPr lang="en-US" dirty="0">
                <a:solidFill>
                  <a:schemeClr val="tx1"/>
                </a:solidFill>
                <a:hlinkClick r:id="rId2"/>
              </a:rPr>
              <a:t>Noun Project</a:t>
            </a:r>
            <a:r>
              <a:rPr lang="en-US" dirty="0">
                <a:solidFill>
                  <a:schemeClr val="tx1"/>
                </a:solidFill>
              </a:rPr>
              <a:t> (CC BY 3.0) </a:t>
            </a:r>
          </a:p>
          <a:p>
            <a:r>
              <a:rPr lang="en-US" dirty="0">
                <a:solidFill>
                  <a:schemeClr val="tx1"/>
                </a:solidFill>
              </a:rPr>
              <a:t>Slide 10: Angry phone call by Gan </a:t>
            </a:r>
            <a:r>
              <a:rPr lang="en-US" dirty="0" err="1">
                <a:solidFill>
                  <a:schemeClr val="tx1"/>
                </a:solidFill>
              </a:rPr>
              <a:t>Khoon</a:t>
            </a:r>
            <a:r>
              <a:rPr lang="en-US" dirty="0">
                <a:solidFill>
                  <a:schemeClr val="tx1"/>
                </a:solidFill>
              </a:rPr>
              <a:t> Lay from </a:t>
            </a:r>
            <a:r>
              <a:rPr lang="en-US" dirty="0">
                <a:solidFill>
                  <a:schemeClr val="tx1"/>
                </a:solidFill>
                <a:hlinkClick r:id="rId3"/>
              </a:rPr>
              <a:t>Noun Project</a:t>
            </a:r>
            <a:r>
              <a:rPr lang="en-US" dirty="0">
                <a:solidFill>
                  <a:schemeClr val="tx1"/>
                </a:solidFill>
              </a:rPr>
              <a:t> (CC BY 3.0)</a:t>
            </a:r>
          </a:p>
          <a:p>
            <a:r>
              <a:rPr lang="en-US" dirty="0">
                <a:solidFill>
                  <a:schemeClr val="tx1"/>
                </a:solidFill>
              </a:rPr>
              <a:t>Slide 10: Phone call problem by Gan </a:t>
            </a:r>
            <a:r>
              <a:rPr lang="en-US" dirty="0" err="1">
                <a:solidFill>
                  <a:schemeClr val="tx1"/>
                </a:solidFill>
              </a:rPr>
              <a:t>Khoon</a:t>
            </a:r>
            <a:r>
              <a:rPr lang="en-US" dirty="0">
                <a:solidFill>
                  <a:schemeClr val="tx1"/>
                </a:solidFill>
              </a:rPr>
              <a:t> Lay from </a:t>
            </a:r>
            <a:r>
              <a:rPr lang="en-US" dirty="0">
                <a:solidFill>
                  <a:schemeClr val="tx1"/>
                </a:solidFill>
                <a:hlinkClick r:id="rId4"/>
              </a:rPr>
              <a:t>Noun Project</a:t>
            </a:r>
            <a:r>
              <a:rPr lang="en-US" dirty="0">
                <a:solidFill>
                  <a:schemeClr val="tx1"/>
                </a:solidFill>
              </a:rPr>
              <a:t> (CC BY 3.0)</a:t>
            </a:r>
          </a:p>
          <a:p>
            <a:r>
              <a:rPr lang="en-US" dirty="0">
                <a:solidFill>
                  <a:schemeClr val="tx1"/>
                </a:solidFill>
              </a:rPr>
              <a:t>Slide 10: Complain by Gan </a:t>
            </a:r>
            <a:r>
              <a:rPr lang="en-US" dirty="0" err="1">
                <a:solidFill>
                  <a:schemeClr val="tx1"/>
                </a:solidFill>
              </a:rPr>
              <a:t>Khoon</a:t>
            </a:r>
            <a:r>
              <a:rPr lang="en-US" dirty="0">
                <a:solidFill>
                  <a:schemeClr val="tx1"/>
                </a:solidFill>
              </a:rPr>
              <a:t> Lay from </a:t>
            </a:r>
            <a:r>
              <a:rPr lang="en-US" dirty="0">
                <a:solidFill>
                  <a:schemeClr val="tx1"/>
                </a:solidFill>
                <a:hlinkClick r:id="rId5"/>
              </a:rPr>
              <a:t>Noun Project</a:t>
            </a:r>
            <a:r>
              <a:rPr lang="en-US" dirty="0">
                <a:solidFill>
                  <a:schemeClr val="tx1"/>
                </a:solidFill>
              </a:rPr>
              <a:t> (CC BY 3.0)</a:t>
            </a:r>
          </a:p>
          <a:p>
            <a:r>
              <a:rPr lang="en-US" dirty="0">
                <a:solidFill>
                  <a:schemeClr val="tx1"/>
                </a:solidFill>
              </a:rPr>
              <a:t>Slide 14: Outgoing Call by </a:t>
            </a:r>
            <a:r>
              <a:rPr lang="en-US" dirty="0" err="1">
                <a:solidFill>
                  <a:schemeClr val="tx1"/>
                </a:solidFill>
              </a:rPr>
              <a:t>shwepes</a:t>
            </a:r>
            <a:r>
              <a:rPr lang="en-US" dirty="0">
                <a:solidFill>
                  <a:schemeClr val="tx1"/>
                </a:solidFill>
              </a:rPr>
              <a:t> from </a:t>
            </a:r>
            <a:r>
              <a:rPr lang="en-US" dirty="0">
                <a:solidFill>
                  <a:schemeClr val="tx1"/>
                </a:solidFill>
                <a:hlinkClick r:id="rId6"/>
              </a:rPr>
              <a:t>Noun Project</a:t>
            </a:r>
            <a:r>
              <a:rPr lang="en-US" dirty="0">
                <a:solidFill>
                  <a:schemeClr val="tx1"/>
                </a:solidFill>
              </a:rPr>
              <a:t> (CC BY 3.0) </a:t>
            </a:r>
          </a:p>
        </p:txBody>
      </p:sp>
    </p:spTree>
    <p:extLst>
      <p:ext uri="{BB962C8B-B14F-4D97-AF65-F5344CB8AC3E}">
        <p14:creationId xmlns:p14="http://schemas.microsoft.com/office/powerpoint/2010/main" val="10079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BB89C-AA96-6F87-B1AE-EC225C4079EB}"/>
              </a:ext>
            </a:extLst>
          </p:cNvPr>
          <p:cNvSpPr/>
          <p:nvPr/>
        </p:nvSpPr>
        <p:spPr>
          <a:xfrm>
            <a:off x="0" y="1287049"/>
            <a:ext cx="12192001" cy="4283901"/>
          </a:xfrm>
          <a:prstGeom prst="rect">
            <a:avLst/>
          </a:prstGeom>
          <a:solidFill>
            <a:srgbClr val="247085"/>
          </a:solidFill>
          <a:effectLst>
            <a:innerShdw blurRad="50800" dist="25400" dir="13500000">
              <a:srgbClr val="FFFFFF">
                <a:alpha val="75000"/>
              </a:srgbClr>
            </a:innerShdw>
            <a:outerShdw blurRad="63500" dist="25400" dir="5400000" rotWithShape="0">
              <a:srgbClr val="808080">
                <a:alpha val="7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6872C6-FDE3-3DEA-31B2-A0A0ACFBB236}"/>
              </a:ext>
            </a:extLst>
          </p:cNvPr>
          <p:cNvSpPr txBox="1"/>
          <p:nvPr/>
        </p:nvSpPr>
        <p:spPr>
          <a:xfrm>
            <a:off x="1154482" y="2169173"/>
            <a:ext cx="9883036" cy="2400657"/>
          </a:xfrm>
          <a:prstGeom prst="rect">
            <a:avLst/>
          </a:prstGeom>
          <a:noFill/>
        </p:spPr>
        <p:txBody>
          <a:bodyPr wrap="square">
            <a:spAutoFit/>
          </a:bodyPr>
          <a:lstStyle/>
          <a:p>
            <a:pPr algn="ctr"/>
            <a:r>
              <a:rPr lang="en-US" sz="5000" dirty="0">
                <a:solidFill>
                  <a:schemeClr val="bg1"/>
                </a:solidFill>
                <a:latin typeface="Segoe UI" panose="020B0502040204020203" pitchFamily="34" charset="0"/>
                <a:cs typeface="Segoe UI" panose="020B0502040204020203" pitchFamily="34" charset="0"/>
              </a:rPr>
              <a:t>There are </a:t>
            </a:r>
            <a:r>
              <a:rPr lang="en-US" sz="5000" b="1" u="sng" dirty="0">
                <a:solidFill>
                  <a:schemeClr val="bg1"/>
                </a:solidFill>
                <a:latin typeface="Segoe UI" panose="020B0502040204020203" pitchFamily="34" charset="0"/>
                <a:cs typeface="Segoe UI" panose="020B0502040204020203" pitchFamily="34" charset="0"/>
              </a:rPr>
              <a:t>4 Key Challenges</a:t>
            </a:r>
            <a:r>
              <a:rPr lang="en-US" sz="5000" b="1" dirty="0">
                <a:solidFill>
                  <a:schemeClr val="bg1"/>
                </a:solidFill>
                <a:latin typeface="Segoe UI" panose="020B0502040204020203" pitchFamily="34" charset="0"/>
                <a:cs typeface="Segoe UI" panose="020B0502040204020203" pitchFamily="34" charset="0"/>
              </a:rPr>
              <a:t> </a:t>
            </a:r>
            <a:r>
              <a:rPr lang="en-US" sz="5000" dirty="0">
                <a:solidFill>
                  <a:schemeClr val="bg1"/>
                </a:solidFill>
                <a:latin typeface="Segoe UI" panose="020B0502040204020203" pitchFamily="34" charset="0"/>
                <a:cs typeface="Segoe UI" panose="020B0502040204020203" pitchFamily="34" charset="0"/>
              </a:rPr>
              <a:t>to keeping a respondent engaged during a phone-based interview</a:t>
            </a:r>
          </a:p>
        </p:txBody>
      </p:sp>
    </p:spTree>
    <p:extLst>
      <p:ext uri="{BB962C8B-B14F-4D97-AF65-F5344CB8AC3E}">
        <p14:creationId xmlns:p14="http://schemas.microsoft.com/office/powerpoint/2010/main" val="88557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42D25ED-75D3-41D0-8101-209DECE89D41}"/>
              </a:ext>
            </a:extLst>
          </p:cNvPr>
          <p:cNvSpPr/>
          <p:nvPr/>
        </p:nvSpPr>
        <p:spPr>
          <a:xfrm>
            <a:off x="423768" y="616745"/>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1</a:t>
            </a:r>
            <a:endParaRPr lang="fr-FR" sz="8800" b="1" dirty="0"/>
          </a:p>
        </p:txBody>
      </p:sp>
      <p:sp>
        <p:nvSpPr>
          <p:cNvPr id="8" name="TextBox 7">
            <a:extLst>
              <a:ext uri="{FF2B5EF4-FFF2-40B4-BE49-F238E27FC236}">
                <a16:creationId xmlns:a16="http://schemas.microsoft.com/office/drawing/2014/main" id="{BD8F4037-AFFD-45DF-8507-672B6E36C786}"/>
              </a:ext>
            </a:extLst>
          </p:cNvPr>
          <p:cNvSpPr txBox="1"/>
          <p:nvPr/>
        </p:nvSpPr>
        <p:spPr>
          <a:xfrm>
            <a:off x="2171700" y="811561"/>
            <a:ext cx="9288463" cy="1077218"/>
          </a:xfrm>
          <a:prstGeom prst="rect">
            <a:avLst/>
          </a:prstGeom>
          <a:noFill/>
        </p:spPr>
        <p:txBody>
          <a:bodyPr wrap="square">
            <a:spAutoFit/>
          </a:bodyPr>
          <a:lstStyle/>
          <a:p>
            <a:r>
              <a:rPr lang="en-US" sz="3200" dirty="0">
                <a:solidFill>
                  <a:srgbClr val="663366"/>
                </a:solidFill>
                <a:latin typeface="Segoe UI" panose="020B0502040204020203" pitchFamily="34" charset="0"/>
                <a:cs typeface="Segoe UI" panose="020B0502040204020203" pitchFamily="34" charset="0"/>
              </a:rPr>
              <a:t>I</a:t>
            </a:r>
            <a:r>
              <a:rPr kumimoji="0" lang="en-US" sz="3200"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t is much easier to </a:t>
            </a:r>
            <a:r>
              <a:rPr kumimoji="0" lang="en-US"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hang up on an interviewer </a:t>
            </a:r>
            <a:r>
              <a:rPr kumimoji="0" lang="en-US" sz="320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than to refuse an interview in person.</a:t>
            </a:r>
            <a:endParaRPr lang="fr-FR" dirty="0"/>
          </a:p>
        </p:txBody>
      </p:sp>
      <p:sp>
        <p:nvSpPr>
          <p:cNvPr id="9" name="Arrow: Right 8">
            <a:extLst>
              <a:ext uri="{FF2B5EF4-FFF2-40B4-BE49-F238E27FC236}">
                <a16:creationId xmlns:a16="http://schemas.microsoft.com/office/drawing/2014/main" id="{B96FD6F9-745A-4355-B0D7-5B9048571258}"/>
              </a:ext>
            </a:extLst>
          </p:cNvPr>
          <p:cNvSpPr/>
          <p:nvPr/>
        </p:nvSpPr>
        <p:spPr>
          <a:xfrm>
            <a:off x="581025" y="3487611"/>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52321B22-01A8-4885-BD8D-F11E04E66DD0}"/>
              </a:ext>
            </a:extLst>
          </p:cNvPr>
          <p:cNvSpPr txBox="1"/>
          <p:nvPr/>
        </p:nvSpPr>
        <p:spPr>
          <a:xfrm>
            <a:off x="2257425" y="3242789"/>
            <a:ext cx="9202738" cy="1384995"/>
          </a:xfrm>
          <a:prstGeom prst="rect">
            <a:avLst/>
          </a:prstGeom>
          <a:noFill/>
        </p:spPr>
        <p:txBody>
          <a:bodyPr wrap="square">
            <a:spAutoFit/>
          </a:bodyPr>
          <a:lstStyle/>
          <a:p>
            <a:r>
              <a:rPr kumimoji="0" lang="en-US"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Be professional and charming.</a:t>
            </a:r>
          </a:p>
          <a:p>
            <a:r>
              <a:rPr kumimoji="0" lang="en-US" sz="26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Put more emphasis on a high-quality study introduction,</a:t>
            </a:r>
            <a:r>
              <a:rPr kumimoji="0" lang="en-US" sz="2600" i="1" u="none" strike="noStrike" kern="1200" cap="none" spc="0" normalizeH="0" noProof="0" dirty="0">
                <a:ln>
                  <a:noFill/>
                </a:ln>
                <a:solidFill>
                  <a:srgbClr val="663366"/>
                </a:solidFill>
                <a:effectLst/>
                <a:uLnTx/>
                <a:uFillTx/>
                <a:latin typeface="Segoe UI" panose="020B0502040204020203" pitchFamily="34" charset="0"/>
                <a:cs typeface="Segoe UI" panose="020B0502040204020203" pitchFamily="34" charset="0"/>
              </a:rPr>
              <a:t> </a:t>
            </a:r>
            <a:r>
              <a:rPr kumimoji="0" lang="en-US" sz="26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through tone, voice, friendliness, etc.</a:t>
            </a:r>
            <a:endParaRPr lang="fr-FR" sz="2600" i="1" dirty="0"/>
          </a:p>
        </p:txBody>
      </p:sp>
    </p:spTree>
    <p:extLst>
      <p:ext uri="{BB962C8B-B14F-4D97-AF65-F5344CB8AC3E}">
        <p14:creationId xmlns:p14="http://schemas.microsoft.com/office/powerpoint/2010/main" val="150562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958C64-F780-4C57-9225-BE1F276B9637}"/>
              </a:ext>
            </a:extLst>
          </p:cNvPr>
          <p:cNvSpPr/>
          <p:nvPr/>
        </p:nvSpPr>
        <p:spPr>
          <a:xfrm>
            <a:off x="423768" y="600703"/>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2</a:t>
            </a:r>
            <a:endParaRPr lang="fr-FR" sz="8800" b="1" dirty="0"/>
          </a:p>
        </p:txBody>
      </p:sp>
      <p:sp>
        <p:nvSpPr>
          <p:cNvPr id="4" name="TextBox 3">
            <a:extLst>
              <a:ext uri="{FF2B5EF4-FFF2-40B4-BE49-F238E27FC236}">
                <a16:creationId xmlns:a16="http://schemas.microsoft.com/office/drawing/2014/main" id="{36279721-83BA-452B-8C10-D5C331761043}"/>
              </a:ext>
            </a:extLst>
          </p:cNvPr>
          <p:cNvSpPr txBox="1"/>
          <p:nvPr/>
        </p:nvSpPr>
        <p:spPr>
          <a:xfrm>
            <a:off x="2171700" y="795519"/>
            <a:ext cx="9288463" cy="2062103"/>
          </a:xfrm>
          <a:prstGeom prst="rect">
            <a:avLst/>
          </a:prstGeom>
          <a:noFill/>
        </p:spPr>
        <p:txBody>
          <a:bodyPr wrap="square">
            <a:spAutoFit/>
          </a:bodyPr>
          <a:lstStyle/>
          <a:p>
            <a:r>
              <a:rPr lang="en-US" sz="3200" dirty="0">
                <a:solidFill>
                  <a:srgbClr val="663366"/>
                </a:solidFill>
                <a:latin typeface="Segoe UI" panose="020B0502040204020203" pitchFamily="34" charset="0"/>
                <a:cs typeface="Segoe UI" panose="020B0502040204020203" pitchFamily="34" charset="0"/>
              </a:rPr>
              <a:t>The </a:t>
            </a:r>
            <a:r>
              <a:rPr lang="en-US" sz="3200" b="1" dirty="0">
                <a:solidFill>
                  <a:srgbClr val="663366"/>
                </a:solidFill>
                <a:latin typeface="Segoe UI" panose="020B0502040204020203" pitchFamily="34" charset="0"/>
                <a:cs typeface="Segoe UI" panose="020B0502040204020203" pitchFamily="34" charset="0"/>
              </a:rPr>
              <a:t>refusal rate is higher </a:t>
            </a:r>
            <a:r>
              <a:rPr lang="en-US" sz="3200" dirty="0">
                <a:solidFill>
                  <a:srgbClr val="663366"/>
                </a:solidFill>
                <a:latin typeface="Segoe UI" panose="020B0502040204020203" pitchFamily="34" charset="0"/>
                <a:cs typeface="Segoe UI" panose="020B0502040204020203" pitchFamily="34" charset="0"/>
              </a:rPr>
              <a:t>for these types of surveys. There are fewer friendly, informal discussions as you are not face-to-face with the respondent.</a:t>
            </a:r>
            <a:endParaRPr lang="fr-FR" dirty="0"/>
          </a:p>
        </p:txBody>
      </p:sp>
      <p:sp>
        <p:nvSpPr>
          <p:cNvPr id="7" name="Arrow: Right 6">
            <a:extLst>
              <a:ext uri="{FF2B5EF4-FFF2-40B4-BE49-F238E27FC236}">
                <a16:creationId xmlns:a16="http://schemas.microsoft.com/office/drawing/2014/main" id="{36651AC5-173F-4634-87B0-A300BFF099E5}"/>
              </a:ext>
            </a:extLst>
          </p:cNvPr>
          <p:cNvSpPr/>
          <p:nvPr/>
        </p:nvSpPr>
        <p:spPr>
          <a:xfrm>
            <a:off x="495300" y="4281466"/>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TextBox 7">
            <a:extLst>
              <a:ext uri="{FF2B5EF4-FFF2-40B4-BE49-F238E27FC236}">
                <a16:creationId xmlns:a16="http://schemas.microsoft.com/office/drawing/2014/main" id="{CC0D5A77-5D9C-440E-8400-8D9684404EA9}"/>
              </a:ext>
            </a:extLst>
          </p:cNvPr>
          <p:cNvSpPr txBox="1"/>
          <p:nvPr/>
        </p:nvSpPr>
        <p:spPr>
          <a:xfrm>
            <a:off x="2171700" y="3790423"/>
            <a:ext cx="9288463" cy="1877437"/>
          </a:xfrm>
          <a:prstGeom prst="rect">
            <a:avLst/>
          </a:prstGeom>
          <a:noFill/>
        </p:spPr>
        <p:txBody>
          <a:bodyPr wrap="square">
            <a:spAutoFit/>
          </a:bodyPr>
          <a:lstStyle/>
          <a:p>
            <a:r>
              <a:rPr kumimoji="0" lang="en-US"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Prepare responses to typical respondent questions.</a:t>
            </a:r>
          </a:p>
          <a:p>
            <a:r>
              <a:rPr lang="en-US" sz="2600" i="1" dirty="0">
                <a:solidFill>
                  <a:srgbClr val="663366"/>
                </a:solidFill>
                <a:latin typeface="Segoe UI" panose="020B0502040204020203" pitchFamily="34" charset="0"/>
                <a:cs typeface="Segoe UI" panose="020B0502040204020203" pitchFamily="34" charset="0"/>
              </a:rPr>
              <a:t>Interviewers who can make a respondent feel comfortable have a higher response rates. </a:t>
            </a:r>
            <a:endParaRPr lang="fr-FR" sz="2600" i="1" dirty="0"/>
          </a:p>
        </p:txBody>
      </p:sp>
    </p:spTree>
    <p:extLst>
      <p:ext uri="{BB962C8B-B14F-4D97-AF65-F5344CB8AC3E}">
        <p14:creationId xmlns:p14="http://schemas.microsoft.com/office/powerpoint/2010/main" val="303025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C069-0891-8644-9E3C-86DD166AEB0B}"/>
              </a:ext>
            </a:extLst>
          </p:cNvPr>
          <p:cNvSpPr>
            <a:spLocks noGrp="1"/>
          </p:cNvSpPr>
          <p:nvPr>
            <p:ph type="title" idx="4294967295"/>
          </p:nvPr>
        </p:nvSpPr>
        <p:spPr>
          <a:xfrm>
            <a:off x="581025" y="7173913"/>
            <a:ext cx="11610975" cy="1185862"/>
          </a:xfrm>
        </p:spPr>
        <p:txBody>
          <a:bodyPr>
            <a:normAutofit fontScale="90000"/>
          </a:bodyPr>
          <a:lstStyle/>
          <a:p>
            <a:r>
              <a:rPr lang="en-US" sz="3200" dirty="0"/>
              <a:t>3. Requires that the interviewer frequently confirms that the respondent is still on the line using active listening hints. </a:t>
            </a:r>
            <a:br>
              <a:rPr lang="en-US" sz="3200" dirty="0"/>
            </a:br>
            <a:endParaRPr lang="en-US" sz="3200" dirty="0"/>
          </a:p>
        </p:txBody>
      </p:sp>
      <p:sp>
        <p:nvSpPr>
          <p:cNvPr id="3" name="Bulle ronde 2"/>
          <p:cNvSpPr/>
          <p:nvPr/>
        </p:nvSpPr>
        <p:spPr>
          <a:xfrm>
            <a:off x="5685424" y="1452489"/>
            <a:ext cx="2543656" cy="1185681"/>
          </a:xfrm>
          <a:prstGeom prst="wedgeEllipseCallout">
            <a:avLst>
              <a:gd name="adj1" fmla="val -89657"/>
              <a:gd name="adj2" fmla="val 5658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Are you there, Mrs. </a:t>
            </a:r>
            <a:r>
              <a:rPr lang="en-US" b="1" dirty="0" err="1">
                <a:solidFill>
                  <a:schemeClr val="tx1"/>
                </a:solidFill>
              </a:rPr>
              <a:t>Kaboré</a:t>
            </a:r>
            <a:r>
              <a:rPr lang="en-US" b="1" dirty="0">
                <a:solidFill>
                  <a:schemeClr val="tx1"/>
                </a:solidFill>
              </a:rPr>
              <a:t>?</a:t>
            </a:r>
          </a:p>
        </p:txBody>
      </p:sp>
      <p:sp>
        <p:nvSpPr>
          <p:cNvPr id="6" name="Bulle ronde 5"/>
          <p:cNvSpPr/>
          <p:nvPr/>
        </p:nvSpPr>
        <p:spPr>
          <a:xfrm>
            <a:off x="7962435" y="2376806"/>
            <a:ext cx="2138458" cy="899676"/>
          </a:xfrm>
          <a:prstGeom prst="wedgeEllipseCallout">
            <a:avLst>
              <a:gd name="adj1" fmla="val -205005"/>
              <a:gd name="adj2" fmla="val 381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Can you hear me? </a:t>
            </a:r>
          </a:p>
        </p:txBody>
      </p:sp>
      <p:sp>
        <p:nvSpPr>
          <p:cNvPr id="7" name="Bulle ronde 6"/>
          <p:cNvSpPr/>
          <p:nvPr/>
        </p:nvSpPr>
        <p:spPr>
          <a:xfrm>
            <a:off x="6092995" y="3386556"/>
            <a:ext cx="4822135" cy="1459575"/>
          </a:xfrm>
          <a:prstGeom prst="wedgeEllipseCallout">
            <a:avLst>
              <a:gd name="adj1" fmla="val -83070"/>
              <a:gd name="adj2" fmla="val -70365"/>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Thank you for your response; we’re already half-way through the interview. </a:t>
            </a:r>
          </a:p>
        </p:txBody>
      </p:sp>
      <p:sp>
        <p:nvSpPr>
          <p:cNvPr id="11" name="Oval 10">
            <a:extLst>
              <a:ext uri="{FF2B5EF4-FFF2-40B4-BE49-F238E27FC236}">
                <a16:creationId xmlns:a16="http://schemas.microsoft.com/office/drawing/2014/main" id="{5A9A5CCA-43D9-41C6-BF34-3BEF52846DD0}"/>
              </a:ext>
            </a:extLst>
          </p:cNvPr>
          <p:cNvSpPr/>
          <p:nvPr/>
        </p:nvSpPr>
        <p:spPr>
          <a:xfrm>
            <a:off x="423768" y="488409"/>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3</a:t>
            </a:r>
            <a:endParaRPr lang="fr-FR" sz="8800" b="1" dirty="0"/>
          </a:p>
        </p:txBody>
      </p:sp>
      <p:sp>
        <p:nvSpPr>
          <p:cNvPr id="12" name="TextBox 11">
            <a:extLst>
              <a:ext uri="{FF2B5EF4-FFF2-40B4-BE49-F238E27FC236}">
                <a16:creationId xmlns:a16="http://schemas.microsoft.com/office/drawing/2014/main" id="{0B1D7D28-F180-4C7E-BF9B-CA73D97DE101}"/>
              </a:ext>
            </a:extLst>
          </p:cNvPr>
          <p:cNvSpPr txBox="1"/>
          <p:nvPr/>
        </p:nvSpPr>
        <p:spPr>
          <a:xfrm>
            <a:off x="2171700" y="683225"/>
            <a:ext cx="9288463" cy="1077218"/>
          </a:xfrm>
          <a:prstGeom prst="rect">
            <a:avLst/>
          </a:prstGeom>
          <a:noFill/>
        </p:spPr>
        <p:txBody>
          <a:bodyPr wrap="square">
            <a:spAutoFit/>
          </a:bodyPr>
          <a:lstStyle/>
          <a:p>
            <a:r>
              <a:rPr lang="en-US" sz="3200" dirty="0">
                <a:solidFill>
                  <a:srgbClr val="663366"/>
                </a:solidFill>
                <a:latin typeface="Segoe UI" panose="020B0502040204020203" pitchFamily="34" charset="0"/>
                <a:cs typeface="Segoe UI" panose="020B0502040204020203" pitchFamily="34" charset="0"/>
              </a:rPr>
              <a:t>You </a:t>
            </a:r>
            <a:r>
              <a:rPr lang="en-US" sz="3200" b="1" dirty="0">
                <a:solidFill>
                  <a:srgbClr val="663366"/>
                </a:solidFill>
                <a:latin typeface="Segoe UI" panose="020B0502040204020203" pitchFamily="34" charset="0"/>
                <a:cs typeface="Segoe UI" panose="020B0502040204020203" pitchFamily="34" charset="0"/>
              </a:rPr>
              <a:t>cannot see</a:t>
            </a:r>
            <a:r>
              <a:rPr lang="en-US" sz="3200" dirty="0">
                <a:solidFill>
                  <a:srgbClr val="663366"/>
                </a:solidFill>
                <a:latin typeface="Segoe UI" panose="020B0502040204020203" pitchFamily="34" charset="0"/>
                <a:cs typeface="Segoe UI" panose="020B0502040204020203" pitchFamily="34" charset="0"/>
              </a:rPr>
              <a:t> if the respondent is still on the line!</a:t>
            </a:r>
            <a:endParaRPr lang="fr-FR" dirty="0"/>
          </a:p>
        </p:txBody>
      </p:sp>
      <p:sp>
        <p:nvSpPr>
          <p:cNvPr id="13" name="Arrow: Right 12">
            <a:extLst>
              <a:ext uri="{FF2B5EF4-FFF2-40B4-BE49-F238E27FC236}">
                <a16:creationId xmlns:a16="http://schemas.microsoft.com/office/drawing/2014/main" id="{447953D7-0F0E-49A6-B146-7F9C80AB968A}"/>
              </a:ext>
            </a:extLst>
          </p:cNvPr>
          <p:cNvSpPr/>
          <p:nvPr/>
        </p:nvSpPr>
        <p:spPr>
          <a:xfrm>
            <a:off x="495300" y="5126263"/>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AF06A7AB-5F31-4442-8D34-F0762F0BCCDF}"/>
              </a:ext>
            </a:extLst>
          </p:cNvPr>
          <p:cNvSpPr txBox="1"/>
          <p:nvPr/>
        </p:nvSpPr>
        <p:spPr>
          <a:xfrm>
            <a:off x="2171700" y="5035329"/>
            <a:ext cx="9288463" cy="1077218"/>
          </a:xfrm>
          <a:prstGeom prst="rect">
            <a:avLst/>
          </a:prstGeom>
          <a:noFill/>
        </p:spPr>
        <p:txBody>
          <a:bodyPr wrap="square">
            <a:spAutoFit/>
          </a:bodyPr>
          <a:lstStyle/>
          <a:p>
            <a:r>
              <a:rPr kumimoji="0" lang="en-US"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Use active listening hints </a:t>
            </a:r>
            <a:r>
              <a:rPr kumimoji="0" lang="en-US" sz="3200"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to confirm frequently that the respondent is still on the line.</a:t>
            </a:r>
            <a:endParaRPr lang="fr-FR" sz="2600" i="1" dirty="0"/>
          </a:p>
        </p:txBody>
      </p:sp>
      <p:pic>
        <p:nvPicPr>
          <p:cNvPr id="5" name="Picture 4" descr="Casual woman on a call">
            <a:extLst>
              <a:ext uri="{FF2B5EF4-FFF2-40B4-BE49-F238E27FC236}">
                <a16:creationId xmlns:a16="http://schemas.microsoft.com/office/drawing/2014/main" id="{3335EAD6-09E5-2995-7D05-0CE79E9B0E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09"/>
          <a:stretch/>
        </p:blipFill>
        <p:spPr>
          <a:xfrm>
            <a:off x="2553880" y="2336727"/>
            <a:ext cx="2577321" cy="2509404"/>
          </a:xfrm>
          <a:prstGeom prst="rect">
            <a:avLst/>
          </a:prstGeom>
        </p:spPr>
      </p:pic>
    </p:spTree>
    <p:extLst>
      <p:ext uri="{BB962C8B-B14F-4D97-AF65-F5344CB8AC3E}">
        <p14:creationId xmlns:p14="http://schemas.microsoft.com/office/powerpoint/2010/main" val="4041490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0FE8B1B-8A23-4AC1-8AB9-46189E38D255}"/>
              </a:ext>
            </a:extLst>
          </p:cNvPr>
          <p:cNvSpPr/>
          <p:nvPr/>
        </p:nvSpPr>
        <p:spPr>
          <a:xfrm>
            <a:off x="423768" y="616745"/>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4</a:t>
            </a:r>
            <a:endParaRPr lang="fr-FR" sz="8800" b="1" dirty="0"/>
          </a:p>
        </p:txBody>
      </p:sp>
      <p:sp>
        <p:nvSpPr>
          <p:cNvPr id="6" name="TextBox 5">
            <a:extLst>
              <a:ext uri="{FF2B5EF4-FFF2-40B4-BE49-F238E27FC236}">
                <a16:creationId xmlns:a16="http://schemas.microsoft.com/office/drawing/2014/main" id="{6DB5F24B-A0F3-42F0-968C-F24C01DE726B}"/>
              </a:ext>
            </a:extLst>
          </p:cNvPr>
          <p:cNvSpPr txBox="1"/>
          <p:nvPr/>
        </p:nvSpPr>
        <p:spPr>
          <a:xfrm>
            <a:off x="2171700" y="811561"/>
            <a:ext cx="9288463" cy="1477328"/>
          </a:xfrm>
          <a:prstGeom prst="rect">
            <a:avLst/>
          </a:prstGeom>
          <a:noFill/>
        </p:spPr>
        <p:txBody>
          <a:bodyPr wrap="square">
            <a:spAutoFit/>
          </a:bodyPr>
          <a:lstStyle/>
          <a:p>
            <a:r>
              <a:rPr lang="en-US" sz="3200" dirty="0">
                <a:solidFill>
                  <a:srgbClr val="663366"/>
                </a:solidFill>
                <a:latin typeface="Segoe UI" panose="020B0502040204020203" pitchFamily="34" charset="0"/>
                <a:cs typeface="Segoe UI" panose="020B0502040204020203" pitchFamily="34" charset="0"/>
              </a:rPr>
              <a:t>Your respondent was </a:t>
            </a:r>
            <a:r>
              <a:rPr lang="en-US" sz="3200" b="1" dirty="0">
                <a:solidFill>
                  <a:srgbClr val="663366"/>
                </a:solidFill>
                <a:latin typeface="Segoe UI" panose="020B0502040204020203" pitchFamily="34" charset="0"/>
                <a:cs typeface="Segoe UI" panose="020B0502040204020203" pitchFamily="34" charset="0"/>
              </a:rPr>
              <a:t>not expecting you to call today</a:t>
            </a:r>
            <a:r>
              <a:rPr lang="en-US" sz="3200" dirty="0">
                <a:solidFill>
                  <a:srgbClr val="663366"/>
                </a:solidFill>
                <a:latin typeface="Segoe UI" panose="020B0502040204020203" pitchFamily="34" charset="0"/>
                <a:cs typeface="Segoe UI" panose="020B0502040204020203" pitchFamily="34" charset="0"/>
              </a:rPr>
              <a:t>. </a:t>
            </a:r>
            <a:r>
              <a:rPr lang="en-US" sz="2600" dirty="0">
                <a:solidFill>
                  <a:srgbClr val="663366"/>
                </a:solidFill>
                <a:latin typeface="Segoe UI" panose="020B0502040204020203" pitchFamily="34" charset="0"/>
                <a:cs typeface="Segoe UI" panose="020B0502040204020203" pitchFamily="34" charset="0"/>
              </a:rPr>
              <a:t>Maybe not ever. They’re surprised, disoriented, and may or may not remember you or the survey.</a:t>
            </a:r>
            <a:endParaRPr lang="fr-FR" sz="2600" dirty="0"/>
          </a:p>
        </p:txBody>
      </p:sp>
      <p:sp>
        <p:nvSpPr>
          <p:cNvPr id="9" name="Arrow: Right 8">
            <a:extLst>
              <a:ext uri="{FF2B5EF4-FFF2-40B4-BE49-F238E27FC236}">
                <a16:creationId xmlns:a16="http://schemas.microsoft.com/office/drawing/2014/main" id="{80861EDD-5A2D-4619-B768-6C8166EBA5AA}"/>
              </a:ext>
            </a:extLst>
          </p:cNvPr>
          <p:cNvSpPr/>
          <p:nvPr/>
        </p:nvSpPr>
        <p:spPr>
          <a:xfrm>
            <a:off x="495300" y="4036227"/>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TextBox 9">
            <a:extLst>
              <a:ext uri="{FF2B5EF4-FFF2-40B4-BE49-F238E27FC236}">
                <a16:creationId xmlns:a16="http://schemas.microsoft.com/office/drawing/2014/main" id="{AF0337C3-7214-4B55-84FC-2B73B1F2A003}"/>
              </a:ext>
            </a:extLst>
          </p:cNvPr>
          <p:cNvSpPr txBox="1"/>
          <p:nvPr/>
        </p:nvSpPr>
        <p:spPr>
          <a:xfrm>
            <a:off x="2038350" y="3529795"/>
            <a:ext cx="9421814" cy="1908215"/>
          </a:xfrm>
          <a:prstGeom prst="rect">
            <a:avLst/>
          </a:prstGeom>
          <a:noFill/>
        </p:spPr>
        <p:txBody>
          <a:bodyPr wrap="square">
            <a:spAutoFit/>
          </a:bodyPr>
          <a:lstStyle/>
          <a:p>
            <a:r>
              <a:rPr lang="en-US" sz="3200" dirty="0">
                <a:solidFill>
                  <a:srgbClr val="663366"/>
                </a:solidFill>
                <a:latin typeface="Segoe UI" panose="020B0502040204020203" pitchFamily="34" charset="0"/>
                <a:cs typeface="Segoe UI" panose="020B0502040204020203" pitchFamily="34" charset="0"/>
              </a:rPr>
              <a:t>As with an in-person survey, be</a:t>
            </a:r>
            <a:r>
              <a:rPr lang="en-US" sz="3200" b="1" dirty="0">
                <a:solidFill>
                  <a:srgbClr val="663366"/>
                </a:solidFill>
                <a:latin typeface="Segoe UI" panose="020B0502040204020203" pitchFamily="34" charset="0"/>
                <a:cs typeface="Segoe UI" panose="020B0502040204020203" pitchFamily="34" charset="0"/>
              </a:rPr>
              <a:t> </a:t>
            </a:r>
            <a:r>
              <a:rPr lang="en-US" sz="3200" dirty="0">
                <a:solidFill>
                  <a:srgbClr val="663366"/>
                </a:solidFill>
                <a:latin typeface="Segoe UI" panose="020B0502040204020203" pitchFamily="34" charset="0"/>
                <a:cs typeface="Segoe UI" panose="020B0502040204020203" pitchFamily="34" charset="0"/>
              </a:rPr>
              <a:t>flexible in the beginning of the survey (before informed consent).</a:t>
            </a:r>
          </a:p>
          <a:p>
            <a:r>
              <a:rPr kumimoji="0" lang="en-US" sz="27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Have</a:t>
            </a:r>
            <a:r>
              <a:rPr kumimoji="0" lang="en-US" sz="2700" i="1" u="none" strike="noStrike" kern="1200" cap="none" spc="0" normalizeH="0" noProof="0" dirty="0">
                <a:ln>
                  <a:noFill/>
                </a:ln>
                <a:solidFill>
                  <a:srgbClr val="663366"/>
                </a:solidFill>
                <a:effectLst/>
                <a:uLnTx/>
                <a:uFillTx/>
                <a:latin typeface="Segoe UI" panose="020B0502040204020203" pitchFamily="34" charset="0"/>
                <a:cs typeface="Segoe UI" panose="020B0502040204020203" pitchFamily="34" charset="0"/>
              </a:rPr>
              <a:t> a conversation with the respondent. Don’t just read the script.</a:t>
            </a:r>
            <a:endParaRPr lang="fr-FR" sz="2700" i="1" dirty="0"/>
          </a:p>
        </p:txBody>
      </p:sp>
    </p:spTree>
    <p:extLst>
      <p:ext uri="{BB962C8B-B14F-4D97-AF65-F5344CB8AC3E}">
        <p14:creationId xmlns:p14="http://schemas.microsoft.com/office/powerpoint/2010/main" val="112984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E5301-78B7-E14E-B806-2F25C473DDB0}"/>
              </a:ext>
            </a:extLst>
          </p:cNvPr>
          <p:cNvSpPr>
            <a:spLocks noGrp="1"/>
          </p:cNvSpPr>
          <p:nvPr>
            <p:ph idx="1"/>
          </p:nvPr>
        </p:nvSpPr>
        <p:spPr>
          <a:xfrm>
            <a:off x="4021394" y="1959501"/>
            <a:ext cx="7489665" cy="2471967"/>
          </a:xfrm>
        </p:spPr>
        <p:txBody>
          <a:bodyPr>
            <a:normAutofit/>
          </a:bodyPr>
          <a:lstStyle/>
          <a:p>
            <a:r>
              <a:rPr lang="en-GB" sz="3200" dirty="0">
                <a:solidFill>
                  <a:schemeClr val="tx1"/>
                </a:solidFill>
              </a:rPr>
              <a:t>Identify 3 similarities with face-to-face interviews</a:t>
            </a:r>
          </a:p>
          <a:p>
            <a:r>
              <a:rPr lang="en-GB" sz="3200" dirty="0">
                <a:solidFill>
                  <a:schemeClr val="tx1"/>
                </a:solidFill>
              </a:rPr>
              <a:t>Identify 3 differences from face-to-face interviews</a:t>
            </a:r>
          </a:p>
        </p:txBody>
      </p:sp>
      <p:sp>
        <p:nvSpPr>
          <p:cNvPr id="2" name="Arrow: Pentagon 1">
            <a:extLst>
              <a:ext uri="{FF2B5EF4-FFF2-40B4-BE49-F238E27FC236}">
                <a16:creationId xmlns:a16="http://schemas.microsoft.com/office/drawing/2014/main" id="{4B9A8B68-E002-619D-6CA3-E8B780B72FBE}"/>
              </a:ext>
            </a:extLst>
          </p:cNvPr>
          <p:cNvSpPr/>
          <p:nvPr/>
        </p:nvSpPr>
        <p:spPr>
          <a:xfrm>
            <a:off x="0" y="127819"/>
            <a:ext cx="4021394"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Scenario #1:</a:t>
            </a:r>
            <a:endParaRPr lang="en-US" sz="4000" b="1" dirty="0">
              <a:solidFill>
                <a:srgbClr val="663366"/>
              </a:solidFill>
              <a:latin typeface="Segoe UI" panose="020B0502040204020203" pitchFamily="34" charset="0"/>
              <a:cs typeface="Segoe UI" panose="020B0502040204020203" pitchFamily="34" charset="0"/>
            </a:endParaRPr>
          </a:p>
          <a:p>
            <a:pPr algn="ct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Similarities and differences</a:t>
            </a:r>
            <a:endParaRPr lang="fr-FR" sz="2000" dirty="0"/>
          </a:p>
        </p:txBody>
      </p:sp>
    </p:spTree>
    <p:extLst>
      <p:ext uri="{BB962C8B-B14F-4D97-AF65-F5344CB8AC3E}">
        <p14:creationId xmlns:p14="http://schemas.microsoft.com/office/powerpoint/2010/main" val="2582376366"/>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9212</TotalTime>
  <Words>2825</Words>
  <Application>Microsoft Office PowerPoint</Application>
  <PresentationFormat>Widescreen</PresentationFormat>
  <Paragraphs>264</Paragraphs>
  <Slides>33</Slides>
  <Notes>31</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Bodoni MT Black</vt:lpstr>
      <vt:lpstr>Calibri</vt:lpstr>
      <vt:lpstr>Calibri Light</vt:lpstr>
      <vt:lpstr>Garamond</vt:lpstr>
      <vt:lpstr>Segoe UI</vt:lpstr>
      <vt:lpstr>Wingdings</vt:lpstr>
      <vt:lpstr>Office Theme</vt:lpstr>
      <vt:lpstr>1_PMA2020_Template v3</vt:lpstr>
      <vt:lpstr>PowerPoint Presentation</vt:lpstr>
      <vt:lpstr>PowerPoint Presentation</vt:lpstr>
      <vt:lpstr>PowerPoint Presentation</vt:lpstr>
      <vt:lpstr>PowerPoint Presentation</vt:lpstr>
      <vt:lpstr>PowerPoint Presentation</vt:lpstr>
      <vt:lpstr>PowerPoint Presentation</vt:lpstr>
      <vt:lpstr>3. Requires that the interviewer frequently confirms that the respondent is still on the line using active listening hints.  </vt:lpstr>
      <vt:lpstr>PowerPoint Presentation</vt:lpstr>
      <vt:lpstr>PowerPoint Presentation</vt:lpstr>
      <vt:lpstr>PowerPoint Presentation</vt:lpstr>
      <vt:lpstr>A good interviewer should be able to tell when a respondent…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someone calls you for an interview, what information do you need before you can agree to continue?</vt:lpstr>
      <vt:lpstr>PowerPoint Presentation</vt:lpstr>
      <vt:lpstr>When a respondent picks up the phone, you should do 6 things in the first 30 seconds…</vt:lpstr>
      <vt:lpstr>1. Greet the respondent</vt:lpstr>
      <vt:lpstr>PowerPoint Presentation</vt:lpstr>
      <vt:lpstr>PowerPoint Presentation</vt:lpstr>
      <vt:lpstr>PowerPoint Presentation</vt:lpstr>
      <vt:lpstr>PowerPoint Presentation</vt:lpstr>
      <vt:lpstr>Respondents’ most frequent concerns</vt:lpstr>
      <vt:lpstr>PowerPoint Presentation</vt:lpstr>
      <vt:lpstr>12 Important Skills of a phone-based interviewer</vt:lpstr>
      <vt:lpstr>PowerPoint Presentation</vt:lpstr>
      <vt:lpstr>PowerPoint Presentation</vt:lpstr>
      <vt:lpstr>PowerPoint Presentation</vt:lpstr>
      <vt:lpstr>Image 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Fiacre BAZIE</dc:creator>
  <cp:keywords/>
  <dc:description/>
  <cp:lastModifiedBy>Meagan Byrne</cp:lastModifiedBy>
  <cp:revision>426</cp:revision>
  <dcterms:modified xsi:type="dcterms:W3CDTF">2024-06-21T18:06:20Z</dcterms:modified>
  <cp:category/>
</cp:coreProperties>
</file>