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6.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7" r:id="rId2"/>
    <p:sldMasterId id="2147483748" r:id="rId3"/>
    <p:sldMasterId id="2147483774" r:id="rId4"/>
    <p:sldMasterId id="2147483785" r:id="rId5"/>
    <p:sldMasterId id="2147483793" r:id="rId6"/>
    <p:sldMasterId id="2147483820" r:id="rId7"/>
    <p:sldMasterId id="2147483902" r:id="rId8"/>
  </p:sldMasterIdLst>
  <p:notesMasterIdLst>
    <p:notesMasterId r:id="rId42"/>
  </p:notesMasterIdLst>
  <p:handoutMasterIdLst>
    <p:handoutMasterId r:id="rId43"/>
  </p:handoutMasterIdLst>
  <p:sldIdLst>
    <p:sldId id="659" r:id="rId9"/>
    <p:sldId id="427" r:id="rId10"/>
    <p:sldId id="424" r:id="rId11"/>
    <p:sldId id="657" r:id="rId12"/>
    <p:sldId id="625" r:id="rId13"/>
    <p:sldId id="626" r:id="rId14"/>
    <p:sldId id="627" r:id="rId15"/>
    <p:sldId id="628" r:id="rId16"/>
    <p:sldId id="629" r:id="rId17"/>
    <p:sldId id="630" r:id="rId18"/>
    <p:sldId id="631" r:id="rId19"/>
    <p:sldId id="658" r:id="rId20"/>
    <p:sldId id="634" r:id="rId21"/>
    <p:sldId id="635" r:id="rId22"/>
    <p:sldId id="636" r:id="rId23"/>
    <p:sldId id="637" r:id="rId24"/>
    <p:sldId id="638" r:id="rId25"/>
    <p:sldId id="279" r:id="rId26"/>
    <p:sldId id="656" r:id="rId27"/>
    <p:sldId id="660" r:id="rId28"/>
    <p:sldId id="640" r:id="rId29"/>
    <p:sldId id="642" r:id="rId30"/>
    <p:sldId id="643" r:id="rId31"/>
    <p:sldId id="644" r:id="rId32"/>
    <p:sldId id="645" r:id="rId33"/>
    <p:sldId id="646" r:id="rId34"/>
    <p:sldId id="661" r:id="rId35"/>
    <p:sldId id="647" r:id="rId36"/>
    <p:sldId id="652" r:id="rId37"/>
    <p:sldId id="653" r:id="rId38"/>
    <p:sldId id="654" r:id="rId39"/>
    <p:sldId id="418" r:id="rId40"/>
    <p:sldId id="479"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7224" userDrawn="1">
          <p15:clr>
            <a:srgbClr val="A4A3A4"/>
          </p15:clr>
        </p15:guide>
        <p15:guide id="4" orient="horz" pos="3906" userDrawn="1">
          <p15:clr>
            <a:srgbClr val="A4A3A4"/>
          </p15:clr>
        </p15:guide>
        <p15:guide id="5" pos="461" userDrawn="1">
          <p15:clr>
            <a:srgbClr val="A4A3A4"/>
          </p15:clr>
        </p15:guide>
        <p15:guide id="6" orient="horz"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han Anderson" initials="GA" lastIdx="2" clrIdx="0"/>
  <p:cmAuthor id="2" name="Shani Turke" initials="ST" lastIdx="12" clrIdx="1"/>
  <p:cmAuthor id="3" name="Chrystelle Jean" initials="CJ" lastIdx="2" clrIdx="2">
    <p:extLst>
      <p:ext uri="{19B8F6BF-5375-455C-9EA6-DF929625EA0E}">
        <p15:presenceInfo xmlns:p15="http://schemas.microsoft.com/office/powerpoint/2012/main" userId="Chrystelle Jean" providerId="None"/>
      </p:ext>
    </p:extLst>
  </p:cmAuthor>
  <p:cmAuthor id="4" name="Sarah Nehrling" initials="SN" lastIdx="10" clrIdx="3">
    <p:extLst>
      <p:ext uri="{19B8F6BF-5375-455C-9EA6-DF929625EA0E}">
        <p15:presenceInfo xmlns:p15="http://schemas.microsoft.com/office/powerpoint/2012/main" userId="Sarah Nehrling" providerId="None"/>
      </p:ext>
    </p:extLst>
  </p:cmAuthor>
  <p:cmAuthor id="5" name="Meagan Byrne" initials="MB" lastIdx="5" clrIdx="4">
    <p:extLst>
      <p:ext uri="{19B8F6BF-5375-455C-9EA6-DF929625EA0E}">
        <p15:presenceInfo xmlns:p15="http://schemas.microsoft.com/office/powerpoint/2012/main" userId="S::mbyrne18@jh.edu::2789d9f2-7c32-433a-b1fe-aeb57e32492d" providerId="AD"/>
      </p:ext>
    </p:extLst>
  </p:cmAuthor>
  <p:cmAuthor id="6" name="Sarah" initials="S" lastIdx="4" clrIdx="5">
    <p:extLst>
      <p:ext uri="{19B8F6BF-5375-455C-9EA6-DF929625EA0E}">
        <p15:presenceInfo xmlns:p15="http://schemas.microsoft.com/office/powerpoint/2012/main" userId="S::Sarah.Nehrling@fao.org::7b307a49-5e8a-482b-b648-e0d2ff38fe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015B"/>
    <a:srgbClr val="663366"/>
    <a:srgbClr val="247085"/>
    <a:srgbClr val="EEC94F"/>
    <a:srgbClr val="411044"/>
    <a:srgbClr val="541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71481" autoAdjust="0"/>
  </p:normalViewPr>
  <p:slideViewPr>
    <p:cSldViewPr snapToGrid="0">
      <p:cViewPr varScale="1">
        <p:scale>
          <a:sx n="75" d="100"/>
          <a:sy n="75" d="100"/>
        </p:scale>
        <p:origin x="1548" y="72"/>
      </p:cViewPr>
      <p:guideLst>
        <p:guide pos="3840"/>
        <p:guide pos="7224"/>
        <p:guide orient="horz" pos="3906"/>
        <p:guide pos="461"/>
        <p:guide orient="horz" pos="5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2024-06-21</a:t>
            </a:fld>
            <a:endParaRPr lang="fr-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2024-06-21</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de texte du maître</a:t>
            </a:r>
          </a:p>
          <a:p>
            <a:pPr lvl="1"/>
            <a:r>
              <a:rPr lang="en-US"/>
              <a:t>Deuxième niveau</a:t>
            </a:r>
          </a:p>
          <a:p>
            <a:pPr lvl="2"/>
            <a:r>
              <a:rPr lang="en-US"/>
              <a:t>Troisième niveau</a:t>
            </a:r>
          </a:p>
          <a:p>
            <a:pPr lvl="3"/>
            <a:r>
              <a:rPr lang="en-US"/>
              <a:t>Quatrième niveau</a:t>
            </a:r>
          </a:p>
          <a:p>
            <a:pPr lvl="4"/>
            <a:r>
              <a:rPr lang="en-US"/>
              <a:t>Cinquième niveau</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#countryspecific - Demandez aux </a:t>
            </a:r>
            <a:r>
              <a:rPr lang="fr-FR" noProof="0" dirty="0" err="1"/>
              <a:t>ERs</a:t>
            </a:r>
            <a:r>
              <a:rPr lang="fr-FR" noProof="0" dirty="0"/>
              <a:t> d'imaginer qu’elles effectuent un suivi de l’enquête client par téléphone. Posez des questions de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Notes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Temps de réflexion : 5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Discussion : 5 minutes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Des questions approfondies :</a:t>
            </a:r>
            <a:endParaRPr lang="fr-FR" i="1" u="sng" dirty="0">
              <a:solidFill>
                <a:srgbClr val="FF0000"/>
              </a:solidFill>
            </a:endParaRPr>
          </a:p>
          <a:p>
            <a:pPr marL="628650" lvl="1" indent="-171450">
              <a:buFontTx/>
              <a:buChar char="-"/>
            </a:pPr>
            <a:r>
              <a:rPr lang="fr-FR" u="none" noProof="0" dirty="0"/>
              <a:t>Le manque de confiance est un défi. Comment pouvez-vous établir un rapport/une confiance entre vous et le répondant ? </a:t>
            </a:r>
          </a:p>
          <a:p>
            <a:pPr marL="628650" lvl="1" indent="-171450">
              <a:buFontTx/>
              <a:buChar char="-"/>
            </a:pPr>
            <a:r>
              <a:rPr lang="fr-FR" u="none" noProof="0" dirty="0"/>
              <a:t>Comment vous sentiriez-vous si un étranger vous appelait ? </a:t>
            </a:r>
          </a:p>
        </p:txBody>
      </p:sp>
      <p:sp>
        <p:nvSpPr>
          <p:cNvPr id="4" name="Slide Number Placeholder 3"/>
          <p:cNvSpPr>
            <a:spLocks noGrp="1"/>
          </p:cNvSpPr>
          <p:nvPr>
            <p:ph type="sldNum" sz="quarter" idx="10"/>
          </p:nvPr>
        </p:nvSpPr>
        <p:spPr/>
        <p:txBody>
          <a:bodyPr/>
          <a:lstStyle/>
          <a:p>
            <a:fld id="{53A97ED7-389D-4A75-8D17-463271D66607}" type="slidenum">
              <a:rPr lang="fr-FR" smtClean="0"/>
              <a:t>10</a:t>
            </a:fld>
            <a:endParaRPr lang="fr-FR"/>
          </a:p>
        </p:txBody>
      </p:sp>
    </p:spTree>
    <p:extLst>
      <p:ext uri="{BB962C8B-B14F-4D97-AF65-F5344CB8AC3E}">
        <p14:creationId xmlns:p14="http://schemas.microsoft.com/office/powerpoint/2010/main" val="388822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2 minutes </a:t>
            </a:r>
          </a:p>
          <a:p>
            <a:endParaRPr lang="fr-FR" noProof="0" dirty="0"/>
          </a:p>
          <a:p>
            <a:r>
              <a:rPr lang="fr-FR" noProof="0" dirty="0"/>
              <a:t>Au téléphone, vous devez écouter pour tout comprendre !</a:t>
            </a:r>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t>... basé sur des indices verbaux et non verbaux, y compris le </a:t>
            </a:r>
            <a:r>
              <a:rPr lang="fr-FR" sz="1200" b="1" noProof="0" dirty="0"/>
              <a:t>ton/son de la voix de la personne interrogée </a:t>
            </a:r>
            <a:r>
              <a:rPr lang="fr-FR" sz="1200" noProof="0" dirty="0"/>
              <a:t>et les expressions qu'elle utilise.</a:t>
            </a:r>
          </a:p>
        </p:txBody>
      </p:sp>
      <p:sp>
        <p:nvSpPr>
          <p:cNvPr id="4" name="Slide Number Placeholder 3"/>
          <p:cNvSpPr>
            <a:spLocks noGrp="1"/>
          </p:cNvSpPr>
          <p:nvPr>
            <p:ph type="sldNum" sz="quarter" idx="10"/>
          </p:nvPr>
        </p:nvSpPr>
        <p:spPr/>
        <p:txBody>
          <a:bodyPr/>
          <a:lstStyle/>
          <a:p>
            <a:fld id="{53A97ED7-389D-4A75-8D17-463271D66607}" type="slidenum">
              <a:rPr lang="fr-FR" smtClean="0"/>
              <a:t>11</a:t>
            </a:fld>
            <a:endParaRPr lang="fr-FR"/>
          </a:p>
        </p:txBody>
      </p:sp>
    </p:spTree>
    <p:extLst>
      <p:ext uri="{BB962C8B-B14F-4D97-AF65-F5344CB8AC3E}">
        <p14:creationId xmlns:p14="http://schemas.microsoft.com/office/powerpoint/2010/main" val="251331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#countryspecific : Pour chacune des 4 techniques, pensez à mener une activité de jeu de rôle après chaque explication. Ensuite, une enquêtrice doit essayer d'utiliser la technique devant les autres ; enfin, elles peuvent s'exercer en binôme. </a:t>
            </a:r>
          </a:p>
        </p:txBody>
      </p:sp>
      <p:sp>
        <p:nvSpPr>
          <p:cNvPr id="4" name="Slide Number Placeholder 3"/>
          <p:cNvSpPr>
            <a:spLocks noGrp="1"/>
          </p:cNvSpPr>
          <p:nvPr>
            <p:ph type="sldNum" sz="quarter" idx="5"/>
          </p:nvPr>
        </p:nvSpPr>
        <p:spPr/>
        <p:txBody>
          <a:bodyPr/>
          <a:lstStyle/>
          <a:p>
            <a:fld id="{32EF6E3F-7229-435D-9B4A-E0ABCDF45996}" type="slidenum">
              <a:rPr lang="fr-CA" smtClean="0"/>
              <a:t>12</a:t>
            </a:fld>
            <a:endParaRPr lang="fr-CA"/>
          </a:p>
        </p:txBody>
      </p:sp>
    </p:spTree>
    <p:extLst>
      <p:ext uri="{BB962C8B-B14F-4D97-AF65-F5344CB8AC3E}">
        <p14:creationId xmlns:p14="http://schemas.microsoft.com/office/powerpoint/2010/main" val="324652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13</a:t>
            </a:fld>
            <a:endParaRPr lang="fr-FR"/>
          </a:p>
        </p:txBody>
      </p:sp>
    </p:spTree>
    <p:extLst>
      <p:ext uri="{BB962C8B-B14F-4D97-AF65-F5344CB8AC3E}">
        <p14:creationId xmlns:p14="http://schemas.microsoft.com/office/powerpoint/2010/main" val="34058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14</a:t>
            </a:fld>
            <a:endParaRPr lang="fr-FR"/>
          </a:p>
        </p:txBody>
      </p:sp>
    </p:spTree>
    <p:extLst>
      <p:ext uri="{BB962C8B-B14F-4D97-AF65-F5344CB8AC3E}">
        <p14:creationId xmlns:p14="http://schemas.microsoft.com/office/powerpoint/2010/main" val="2094445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15</a:t>
            </a:fld>
            <a:endParaRPr lang="fr-FR"/>
          </a:p>
        </p:txBody>
      </p:sp>
    </p:spTree>
    <p:extLst>
      <p:ext uri="{BB962C8B-B14F-4D97-AF65-F5344CB8AC3E}">
        <p14:creationId xmlns:p14="http://schemas.microsoft.com/office/powerpoint/2010/main" val="191356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17</a:t>
            </a:fld>
            <a:endParaRPr lang="fr-FR"/>
          </a:p>
        </p:txBody>
      </p:sp>
    </p:spTree>
    <p:extLst>
      <p:ext uri="{BB962C8B-B14F-4D97-AF65-F5344CB8AC3E}">
        <p14:creationId xmlns:p14="http://schemas.microsoft.com/office/powerpoint/2010/main" val="1932174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0" algn="l" rtl="0">
              <a:lnSpc>
                <a:spcPct val="100000"/>
              </a:lnSpc>
              <a:spcBef>
                <a:spcPts val="0"/>
              </a:spcBef>
              <a:spcAft>
                <a:spcPts val="0"/>
              </a:spcAft>
              <a:buNone/>
            </a:pPr>
            <a:endParaRPr lang="en-US" sz="180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A2A5554-CDAD-462D-8E27-DE6A61120488}" type="slidenum">
              <a:rPr kumimoji="0" lang="fr-SN" sz="1400" b="0" i="0" u="none" strike="noStrike" kern="0" cap="none" spc="0" normalizeH="0" baseline="0" noProof="0">
                <a:ln>
                  <a:noFill/>
                </a:ln>
                <a:solidFill>
                  <a:prstClr val="black"/>
                </a:solidFill>
                <a:effectLst/>
                <a:uLnTx/>
                <a:uFillTx/>
                <a:latin typeface="Calibri" panose="020F0502020204030204"/>
                <a:cs typeface="Arial"/>
                <a:sym typeface="Arial"/>
              </a:rPr>
              <a:t>18</a:t>
            </a:fld>
            <a:endParaRPr kumimoji="0" lang="fr-SN"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09666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Mettez-vous à la place de l’enquêtée : Si quelqu’un vous appelait par hasard pour une enquête, quel est le minimum d’information dont VOUS auriez besoin pour savoir si vous voulez continuer.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97ED7-389D-4A75-8D17-463271D6660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717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20</a:t>
            </a:fld>
            <a:endParaRPr lang="fr-FR"/>
          </a:p>
        </p:txBody>
      </p:sp>
    </p:spTree>
    <p:extLst>
      <p:ext uri="{BB962C8B-B14F-4D97-AF65-F5344CB8AC3E}">
        <p14:creationId xmlns:p14="http://schemas.microsoft.com/office/powerpoint/2010/main" val="19773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3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21</a:t>
            </a:fld>
            <a:endParaRPr lang="fr-FR"/>
          </a:p>
        </p:txBody>
      </p:sp>
    </p:spTree>
    <p:extLst>
      <p:ext uri="{BB962C8B-B14F-4D97-AF65-F5344CB8AC3E}">
        <p14:creationId xmlns:p14="http://schemas.microsoft.com/office/powerpoint/2010/main" val="3188254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Vous devez la saluer poliment. Cela sera légèrement différent pour chaque personne. Lorsque vous saluez la personne interrogée, vous devez être capable d'identifier sa langue (diapo suivante).</a:t>
            </a:r>
          </a:p>
        </p:txBody>
      </p:sp>
      <p:sp>
        <p:nvSpPr>
          <p:cNvPr id="4" name="Slide Number Placeholder 3"/>
          <p:cNvSpPr>
            <a:spLocks noGrp="1"/>
          </p:cNvSpPr>
          <p:nvPr>
            <p:ph type="sldNum" sz="quarter" idx="10"/>
          </p:nvPr>
        </p:nvSpPr>
        <p:spPr/>
        <p:txBody>
          <a:bodyPr/>
          <a:lstStyle/>
          <a:p>
            <a:fld id="{53A97ED7-389D-4A75-8D17-463271D66607}" type="slidenum">
              <a:rPr lang="fr-FR" smtClean="0"/>
              <a:t>22</a:t>
            </a:fld>
            <a:endParaRPr lang="fr-FR"/>
          </a:p>
        </p:txBody>
      </p:sp>
    </p:spTree>
    <p:extLst>
      <p:ext uri="{BB962C8B-B14F-4D97-AF65-F5344CB8AC3E}">
        <p14:creationId xmlns:p14="http://schemas.microsoft.com/office/powerpoint/2010/main" val="1228540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#countryspecific - mise à jour pour inclure une langue spécifique à chaque pays</a:t>
            </a:r>
          </a:p>
          <a:p>
            <a:endParaRPr lang="en-US" dirty="0"/>
          </a:p>
          <a:p>
            <a:r>
              <a:rPr lang="en-US" dirty="0"/>
              <a:t>Il n'est pas toujours nécessaire de poser cette question, mais elle est importante car si vous ne menez pas l'entretien dans la bonne langue, la qualité des données sera faible. </a:t>
            </a:r>
          </a:p>
        </p:txBody>
      </p:sp>
      <p:sp>
        <p:nvSpPr>
          <p:cNvPr id="4" name="Slide Number Placeholder 3"/>
          <p:cNvSpPr>
            <a:spLocks noGrp="1"/>
          </p:cNvSpPr>
          <p:nvPr>
            <p:ph type="sldNum" sz="quarter" idx="10"/>
          </p:nvPr>
        </p:nvSpPr>
        <p:spPr/>
        <p:txBody>
          <a:bodyPr/>
          <a:lstStyle/>
          <a:p>
            <a:fld id="{53A97ED7-389D-4A75-8D17-463271D66607}" type="slidenum">
              <a:rPr lang="fr-FR" smtClean="0"/>
              <a:t>23</a:t>
            </a:fld>
            <a:endParaRPr lang="fr-FR"/>
          </a:p>
        </p:txBody>
      </p:sp>
    </p:spTree>
    <p:extLst>
      <p:ext uri="{BB962C8B-B14F-4D97-AF65-F5344CB8AC3E}">
        <p14:creationId xmlns:p14="http://schemas.microsoft.com/office/powerpoint/2010/main" val="3293949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noProof="0" dirty="0">
              <a:solidFill>
                <a:schemeClr val="tx1"/>
              </a:solidFill>
              <a:effectLst/>
              <a:latin typeface="+mn-lt"/>
              <a:ea typeface="+mn-ea"/>
              <a:cs typeface="+mn-cs"/>
            </a:endParaRPr>
          </a:p>
          <a:p>
            <a:endParaRPr lang="en-US" noProof="0" dirty="0"/>
          </a:p>
        </p:txBody>
      </p:sp>
      <p:sp>
        <p:nvSpPr>
          <p:cNvPr id="4" name="Slide Number Placeholder 3"/>
          <p:cNvSpPr>
            <a:spLocks noGrp="1"/>
          </p:cNvSpPr>
          <p:nvPr>
            <p:ph type="sldNum" sz="quarter" idx="10"/>
          </p:nvPr>
        </p:nvSpPr>
        <p:spPr/>
        <p:txBody>
          <a:bodyPr/>
          <a:lstStyle/>
          <a:p>
            <a:fld id="{53A97ED7-389D-4A75-8D17-463271D66607}" type="slidenum">
              <a:rPr lang="fr-FR" smtClean="0"/>
              <a:t>24</a:t>
            </a:fld>
            <a:endParaRPr lang="fr-FR"/>
          </a:p>
        </p:txBody>
      </p:sp>
    </p:spTree>
    <p:extLst>
      <p:ext uri="{BB962C8B-B14F-4D97-AF65-F5344CB8AC3E}">
        <p14:creationId xmlns:p14="http://schemas.microsoft.com/office/powerpoint/2010/main" val="1605784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Notes supplémentaires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Vous demandez une enquête (restez peut-être vague au début ; ne commencez pas par la planification familiale) ; vous devriez avoir une conversation avec votre répondant.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Où êtes-vous (quelle ville) et avec quelle institution (donnez l'information qui sera la plus facile à comprendre pour le répondant), car souvent, les gens veulent savoir dans quelle ville se trouve l'enquêtrice.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Essayez de savoir s'il y a d'autres questions ou préoccupations.</a:t>
            </a:r>
          </a:p>
        </p:txBody>
      </p:sp>
      <p:sp>
        <p:nvSpPr>
          <p:cNvPr id="4" name="Slide Number Placeholder 3"/>
          <p:cNvSpPr>
            <a:spLocks noGrp="1"/>
          </p:cNvSpPr>
          <p:nvPr>
            <p:ph type="sldNum" sz="quarter" idx="10"/>
          </p:nvPr>
        </p:nvSpPr>
        <p:spPr/>
        <p:txBody>
          <a:bodyPr/>
          <a:lstStyle/>
          <a:p>
            <a:fld id="{53A97ED7-389D-4A75-8D17-463271D66607}" type="slidenum">
              <a:rPr lang="fr-FR" smtClean="0"/>
              <a:t>25</a:t>
            </a:fld>
            <a:endParaRPr lang="fr-FR"/>
          </a:p>
        </p:txBody>
      </p:sp>
    </p:spTree>
    <p:extLst>
      <p:ext uri="{BB962C8B-B14F-4D97-AF65-F5344CB8AC3E}">
        <p14:creationId xmlns:p14="http://schemas.microsoft.com/office/powerpoint/2010/main" val="3544371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26</a:t>
            </a:fld>
            <a:endParaRPr lang="fr-FR"/>
          </a:p>
        </p:txBody>
      </p:sp>
    </p:spTree>
    <p:extLst>
      <p:ext uri="{BB962C8B-B14F-4D97-AF65-F5344CB8AC3E}">
        <p14:creationId xmlns:p14="http://schemas.microsoft.com/office/powerpoint/2010/main" val="3484558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Pour chaque question, l'enquêtrice doit essayer de répondre à cette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i="1" dirty="0">
                <a:solidFill>
                  <a:schemeClr val="bg1"/>
                </a:solidFill>
                <a:latin typeface="Segoe UI" panose="020B0502040204020203" pitchFamily="34" charset="0"/>
                <a:cs typeface="Segoe UI" panose="020B0502040204020203" pitchFamily="34" charset="0"/>
              </a:rPr>
              <a:t>Les répondants doivent être rassurés : il ne s'agit pas d'une blague. </a:t>
            </a:r>
            <a:endParaRPr lang="fr-FR" sz="11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97ED7-389D-4A75-8D17-463271D6660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116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28</a:t>
            </a:fld>
            <a:endParaRPr lang="fr-FR"/>
          </a:p>
        </p:txBody>
      </p:sp>
    </p:spTree>
    <p:extLst>
      <p:ext uri="{BB962C8B-B14F-4D97-AF65-F5344CB8AC3E}">
        <p14:creationId xmlns:p14="http://schemas.microsoft.com/office/powerpoint/2010/main" val="2405780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29</a:t>
            </a:fld>
            <a:endParaRPr lang="fr-FR"/>
          </a:p>
        </p:txBody>
      </p:sp>
    </p:spTree>
    <p:extLst>
      <p:ext uri="{BB962C8B-B14F-4D97-AF65-F5344CB8AC3E}">
        <p14:creationId xmlns:p14="http://schemas.microsoft.com/office/powerpoint/2010/main" val="2423846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FR" noProof="0" dirty="0"/>
              <a:t>#countryspecific - Nous encourageons les équipes pays à proposer leurs propres scénarios pour la formation. </a:t>
            </a:r>
          </a:p>
          <a:p>
            <a:pPr marL="0" indent="0">
              <a:buNone/>
            </a:pPr>
            <a:endParaRPr lang="fr-FR" noProof="0" dirty="0"/>
          </a:p>
          <a:p>
            <a:pPr marL="0" indent="0">
              <a:buNone/>
            </a:pPr>
            <a:r>
              <a:rPr lang="fr-FR" b="1" noProof="0" dirty="0"/>
              <a:t>Scénario n°3 - Reprenez le même scénario que celui que vous avez utilisé pour le scénario n°1, en accordant cette fois-ci plus d'attention aux trois points de cette diapositive. </a:t>
            </a:r>
          </a:p>
          <a:p>
            <a:endParaRPr lang="fr-FR" b="0" u="none" dirty="0"/>
          </a:p>
          <a:p>
            <a:r>
              <a:rPr lang="fr-FR" b="0" u="none" dirty="0"/>
              <a:t>Notes :</a:t>
            </a:r>
          </a:p>
          <a:p>
            <a:pPr marL="171450" indent="-171450">
              <a:buFont typeface="Arial" panose="020B0604020202020204" pitchFamily="34" charset="0"/>
              <a:buChar char="•"/>
            </a:pPr>
            <a:r>
              <a:rPr lang="fr-FR" b="0" u="none" dirty="0"/>
              <a:t>Discussion : 3 min (L'interviewer a-t-il respecté les 3 parties nécessaires d'une introduction ?)</a:t>
            </a:r>
          </a:p>
        </p:txBody>
      </p:sp>
      <p:sp>
        <p:nvSpPr>
          <p:cNvPr id="4" name="Slide Number Placeholder 3"/>
          <p:cNvSpPr>
            <a:spLocks noGrp="1"/>
          </p:cNvSpPr>
          <p:nvPr>
            <p:ph type="sldNum" sz="quarter" idx="10"/>
          </p:nvPr>
        </p:nvSpPr>
        <p:spPr/>
        <p:txBody>
          <a:bodyPr/>
          <a:lstStyle/>
          <a:p>
            <a:fld id="{53A97ED7-389D-4A75-8D17-463271D66607}" type="slidenum">
              <a:rPr lang="fr-FR" smtClean="0"/>
              <a:t>30</a:t>
            </a:fld>
            <a:endParaRPr lang="fr-FR"/>
          </a:p>
        </p:txBody>
      </p:sp>
    </p:spTree>
    <p:extLst>
      <p:ext uri="{BB962C8B-B14F-4D97-AF65-F5344CB8AC3E}">
        <p14:creationId xmlns:p14="http://schemas.microsoft.com/office/powerpoint/2010/main" val="83741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kumimoji="0" lang="fr-FR" sz="12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répondant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128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#countryspecific - Nous encourageons les équipes pays à proposer leurs propres scénarios pour la 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noProof="0" dirty="0"/>
              <a:t>Le scénario n°4 consiste à parler avec assurance et à avoir un style d'entretien suffisamment souple pour que l'entretien reste à la fois conversationnel et sur la bonne voie. Pour ce scénario, l'enquêtrice doit répéter la même interaction avec le répondant quatre fois différentes, en mettant chaque fois en évidence une version extrême de la confiance ou de la flexibilité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a:t>1ère fois : Pas assez de confiance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a:t>2ème fois : Trop de confiance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a:t>3ème fois : Pas assez de flexibilité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a:t>4ème fois : Trop de flexibilité</a:t>
            </a:r>
            <a:endParaRPr lang="fr-FR" b="1" u="sng" baseline="0" dirty="0"/>
          </a:p>
        </p:txBody>
      </p:sp>
      <p:sp>
        <p:nvSpPr>
          <p:cNvPr id="4" name="Slide Number Placeholder 3"/>
          <p:cNvSpPr>
            <a:spLocks noGrp="1"/>
          </p:cNvSpPr>
          <p:nvPr>
            <p:ph type="sldNum" sz="quarter" idx="10"/>
          </p:nvPr>
        </p:nvSpPr>
        <p:spPr/>
        <p:txBody>
          <a:bodyPr/>
          <a:lstStyle/>
          <a:p>
            <a:fld id="{53A97ED7-389D-4A75-8D17-463271D66607}" type="slidenum">
              <a:rPr lang="fr-FR" smtClean="0"/>
              <a:t>31</a:t>
            </a:fld>
            <a:endParaRPr lang="fr-FR"/>
          </a:p>
        </p:txBody>
      </p:sp>
    </p:spTree>
    <p:extLst>
      <p:ext uri="{BB962C8B-B14F-4D97-AF65-F5344CB8AC3E}">
        <p14:creationId xmlns:p14="http://schemas.microsoft.com/office/powerpoint/2010/main" val="3742787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32</a:t>
            </a:fld>
            <a:endParaRPr lang="fr-CA"/>
          </a:p>
        </p:txBody>
      </p:sp>
    </p:spTree>
    <p:extLst>
      <p:ext uri="{BB962C8B-B14F-4D97-AF65-F5344CB8AC3E}">
        <p14:creationId xmlns:p14="http://schemas.microsoft.com/office/powerpoint/2010/main" val="78828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44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97ED7-389D-4A75-8D17-463271D66607}" type="slidenum">
              <a:rPr lang="fr-FR" smtClean="0"/>
              <a:t>5</a:t>
            </a:fld>
            <a:endParaRPr lang="fr-FR"/>
          </a:p>
        </p:txBody>
      </p:sp>
    </p:spTree>
    <p:extLst>
      <p:ext uri="{BB962C8B-B14F-4D97-AF65-F5344CB8AC3E}">
        <p14:creationId xmlns:p14="http://schemas.microsoft.com/office/powerpoint/2010/main" val="94200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startAt="2"/>
              <a:tabLst/>
              <a:defRPr/>
            </a:pPr>
            <a:r>
              <a:rPr lang="fr-FR" noProof="0" dirty="0"/>
              <a:t>C'est pourquoi vous devez préparer quelques réponses aux questions de vos répondants. Les enquêtrices qui parviennent à mettre les répondants à l'aise ont un taux de réponse plus élevé. Quelles que soient les compétences de l'enquêtrice, il y aura des refus. Ne vous découragez pas ! </a:t>
            </a:r>
          </a:p>
        </p:txBody>
      </p:sp>
      <p:sp>
        <p:nvSpPr>
          <p:cNvPr id="4" name="Slide Number Placeholder 3"/>
          <p:cNvSpPr>
            <a:spLocks noGrp="1"/>
          </p:cNvSpPr>
          <p:nvPr>
            <p:ph type="sldNum" sz="quarter" idx="10"/>
          </p:nvPr>
        </p:nvSpPr>
        <p:spPr/>
        <p:txBody>
          <a:bodyPr/>
          <a:lstStyle/>
          <a:p>
            <a:fld id="{53A97ED7-389D-4A75-8D17-463271D66607}" type="slidenum">
              <a:rPr lang="fr-FR" smtClean="0"/>
              <a:t>6</a:t>
            </a:fld>
            <a:endParaRPr lang="fr-FR"/>
          </a:p>
        </p:txBody>
      </p:sp>
    </p:spTree>
    <p:extLst>
      <p:ext uri="{BB962C8B-B14F-4D97-AF65-F5344CB8AC3E}">
        <p14:creationId xmlns:p14="http://schemas.microsoft.com/office/powerpoint/2010/main" val="1440552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3) Lorsque vous appelez un répondant, vous ne pouvez pas voir l'expression de son visage. Que vous dit l'expression du visage de cette femme ? (qu'elle est peut-être réticente à vous parler) </a:t>
            </a:r>
          </a:p>
        </p:txBody>
      </p:sp>
      <p:sp>
        <p:nvSpPr>
          <p:cNvPr id="4" name="Slide Number Placeholder 3"/>
          <p:cNvSpPr>
            <a:spLocks noGrp="1"/>
          </p:cNvSpPr>
          <p:nvPr>
            <p:ph type="sldNum" sz="quarter" idx="10"/>
          </p:nvPr>
        </p:nvSpPr>
        <p:spPr/>
        <p:txBody>
          <a:bodyPr/>
          <a:lstStyle/>
          <a:p>
            <a:fld id="{53A97ED7-389D-4A75-8D17-463271D66607}" type="slidenum">
              <a:rPr lang="fr-FR" smtClean="0"/>
              <a:t>7</a:t>
            </a:fld>
            <a:endParaRPr lang="fr-FR"/>
          </a:p>
        </p:txBody>
      </p:sp>
    </p:spTree>
    <p:extLst>
      <p:ext uri="{BB962C8B-B14F-4D97-AF65-F5344CB8AC3E}">
        <p14:creationId xmlns:p14="http://schemas.microsoft.com/office/powerpoint/2010/main" val="407082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4) Plus précisément, ne lisez pas le script au </a:t>
            </a:r>
            <a:r>
              <a:rPr lang="fr-FR" noProof="0" dirty="0"/>
              <a:t>début</a:t>
            </a:r>
            <a:r>
              <a:rPr lang="en-US" noProof="0" dirty="0"/>
              <a:t> du questionnaire. Une fois que vous avez le consentement de l'enquêté, vous pouvez lire les questions exactement comme elles sont écrites. </a:t>
            </a:r>
          </a:p>
        </p:txBody>
      </p:sp>
      <p:sp>
        <p:nvSpPr>
          <p:cNvPr id="4" name="Slide Number Placeholder 3"/>
          <p:cNvSpPr>
            <a:spLocks noGrp="1"/>
          </p:cNvSpPr>
          <p:nvPr>
            <p:ph type="sldNum" sz="quarter" idx="10"/>
          </p:nvPr>
        </p:nvSpPr>
        <p:spPr/>
        <p:txBody>
          <a:bodyPr/>
          <a:lstStyle/>
          <a:p>
            <a:fld id="{53A97ED7-389D-4A75-8D17-463271D66607}" type="slidenum">
              <a:rPr lang="fr-FR" smtClean="0"/>
              <a:t>8</a:t>
            </a:fld>
            <a:endParaRPr lang="fr-FR"/>
          </a:p>
        </p:txBody>
      </p:sp>
    </p:spTree>
    <p:extLst>
      <p:ext uri="{BB962C8B-B14F-4D97-AF65-F5344CB8AC3E}">
        <p14:creationId xmlns:p14="http://schemas.microsoft.com/office/powerpoint/2010/main" val="195927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FR" noProof="0" dirty="0"/>
              <a:t>#countryspecific - Nous encourageons les équipes pays à proposer leurs propres scénarios pour la formation. </a:t>
            </a:r>
          </a:p>
          <a:p>
            <a:pPr marL="0" indent="0">
              <a:buNone/>
            </a:pPr>
            <a:endParaRPr lang="fr-FR" noProof="0" dirty="0"/>
          </a:p>
          <a:p>
            <a:pPr marL="0" indent="0">
              <a:buNone/>
            </a:pPr>
            <a:r>
              <a:rPr lang="fr-FR" b="1" noProof="0" dirty="0"/>
              <a:t>Le scénario #1 doit se concentrer sur l'introduction de l'étude pour un entretien téléphonique, et doit souligner les différences dans l'introduction de l'étude entre un entretien mené en personne et un entretien mené par téléphone. </a:t>
            </a:r>
          </a:p>
          <a:p>
            <a:pPr marL="0" indent="0">
              <a:buNone/>
            </a:pPr>
            <a:endParaRPr lang="fr-FR" noProof="0" dirty="0"/>
          </a:p>
          <a:p>
            <a:pPr marL="0" indent="0">
              <a:buNone/>
            </a:pPr>
            <a:r>
              <a:rPr lang="fr-FR" b="0" u="sng" noProof="0" dirty="0"/>
              <a:t>Structure suggérée : </a:t>
            </a:r>
          </a:p>
          <a:p>
            <a:pPr marL="0" indent="0">
              <a:buNone/>
            </a:pPr>
            <a:endParaRPr lang="fr-FR" noProof="0" dirty="0"/>
          </a:p>
          <a:p>
            <a:pPr marL="171450" indent="-171450">
              <a:buFont typeface="Arial" panose="020B0604020202020204" pitchFamily="34" charset="0"/>
              <a:buChar char="•"/>
            </a:pPr>
            <a:r>
              <a:rPr lang="fr-FR" noProof="0" dirty="0"/>
              <a:t>En regardant le scénario, la moitié des ER doit identifier 3 similitudes avec les entretiens en face à face, tandis que l'autre moitié de la salle/des ER identifie 3 différences.</a:t>
            </a:r>
          </a:p>
          <a:p>
            <a:pPr marL="171450" indent="-171450">
              <a:buFont typeface="Arial" panose="020B0604020202020204" pitchFamily="34" charset="0"/>
              <a:buChar char="•"/>
            </a:pPr>
            <a:r>
              <a:rPr lang="fr-FR" noProof="0" dirty="0"/>
              <a:t>Discussion : 7 min</a:t>
            </a:r>
          </a:p>
          <a:p>
            <a:pPr marL="628650" lvl="1" indent="-171450">
              <a:buFont typeface="Arial" panose="020B0604020202020204" pitchFamily="34" charset="0"/>
              <a:buChar char="•"/>
            </a:pPr>
            <a:r>
              <a:rPr lang="fr-FR" noProof="0" dirty="0"/>
              <a:t>Demandez aux ER de partager leurs similitudes et leurs différences. </a:t>
            </a:r>
          </a:p>
          <a:p>
            <a:pPr marL="628650" lvl="1" indent="-171450">
              <a:buFont typeface="Arial" panose="020B0604020202020204" pitchFamily="34" charset="0"/>
              <a:buChar char="•"/>
            </a:pPr>
            <a:r>
              <a:rPr lang="fr-FR" u="none" noProof="0" dirty="0"/>
              <a:t>Quelques éléments à noter :</a:t>
            </a:r>
          </a:p>
          <a:p>
            <a:pPr marL="1085850" lvl="2" indent="-171450">
              <a:buFont typeface="Arial" panose="020B0604020202020204" pitchFamily="34" charset="0"/>
              <a:buChar char="•"/>
            </a:pPr>
            <a:r>
              <a:rPr lang="fr-FR" u="none" noProof="0" dirty="0"/>
              <a:t>Elle a beaucoup répété les questions et les réponses (</a:t>
            </a:r>
            <a:r>
              <a:rPr lang="fr-FR" sz="1200" b="1" kern="1200" dirty="0">
                <a:solidFill>
                  <a:schemeClr val="tx1"/>
                </a:solidFill>
                <a:effectLst/>
                <a:latin typeface="+mn-lt"/>
                <a:ea typeface="+mn-ea"/>
                <a:cs typeface="+mn-cs"/>
              </a:rPr>
              <a:t>écoute active). </a:t>
            </a:r>
            <a:endParaRPr lang="fr-FR" sz="1200" b="1" u="none" kern="1200" noProof="0" dirty="0">
              <a:solidFill>
                <a:schemeClr val="tx1"/>
              </a:solidFill>
              <a:effectLst/>
              <a:latin typeface="+mn-lt"/>
              <a:ea typeface="+mn-ea"/>
              <a:cs typeface="+mn-cs"/>
            </a:endParaRPr>
          </a:p>
          <a:p>
            <a:pPr marL="1085850" lvl="2" indent="-171450">
              <a:buFont typeface="Arial" panose="020B0604020202020204" pitchFamily="34" charset="0"/>
              <a:buChar char="•"/>
            </a:pPr>
            <a:r>
              <a:rPr lang="fr-FR" u="none" noProof="0" dirty="0"/>
              <a:t>A-t-elle établi un rapport/une confiance ? </a:t>
            </a:r>
          </a:p>
          <a:p>
            <a:pPr marL="1085850" lvl="2" indent="-171450">
              <a:buFont typeface="Arial" panose="020B0604020202020204" pitchFamily="34" charset="0"/>
              <a:buChar char="•"/>
            </a:pPr>
            <a:r>
              <a:rPr lang="fr-FR" u="none" noProof="0" dirty="0"/>
              <a:t>Et le </a:t>
            </a:r>
            <a:r>
              <a:rPr lang="fr-FR" b="1" u="none" noProof="0" dirty="0"/>
              <a:t>rythme de la </a:t>
            </a:r>
            <a:r>
              <a:rPr lang="fr-FR" sz="1200" b="1" kern="1200" dirty="0">
                <a:solidFill>
                  <a:schemeClr val="tx1"/>
                </a:solidFill>
                <a:effectLst/>
                <a:latin typeface="+mn-lt"/>
                <a:ea typeface="+mn-ea"/>
                <a:cs typeface="+mn-cs"/>
              </a:rPr>
              <a:t>conversation ?</a:t>
            </a:r>
          </a:p>
        </p:txBody>
      </p:sp>
      <p:sp>
        <p:nvSpPr>
          <p:cNvPr id="4" name="Slide Number Placeholder 3"/>
          <p:cNvSpPr>
            <a:spLocks noGrp="1"/>
          </p:cNvSpPr>
          <p:nvPr>
            <p:ph type="sldNum" sz="quarter" idx="10"/>
          </p:nvPr>
        </p:nvSpPr>
        <p:spPr/>
        <p:txBody>
          <a:bodyPr/>
          <a:lstStyle/>
          <a:p>
            <a:fld id="{53A97ED7-389D-4A75-8D17-463271D66607}" type="slidenum">
              <a:rPr lang="fr-FR" smtClean="0"/>
              <a:t>9</a:t>
            </a:fld>
            <a:endParaRPr lang="fr-FR"/>
          </a:p>
        </p:txBody>
      </p:sp>
    </p:spTree>
    <p:extLst>
      <p:ext uri="{BB962C8B-B14F-4D97-AF65-F5344CB8AC3E}">
        <p14:creationId xmlns:p14="http://schemas.microsoft.com/office/powerpoint/2010/main" val="189868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638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3357923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6631618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681567" y="1981200"/>
          <a:ext cx="10828864" cy="3708400"/>
        </p:xfrm>
        <a:graphic>
          <a:graphicData uri="http://schemas.openxmlformats.org/drawingml/2006/table">
            <a:tbl>
              <a:tblPr firstRow="1" bandRow="1">
                <a:tableStyleId>{5C22544A-7EE6-4342-B048-85BDC9FD1C3A}</a:tableStyleId>
              </a:tblPr>
              <a:tblGrid>
                <a:gridCol w="1353608">
                  <a:extLst>
                    <a:ext uri="{9D8B030D-6E8A-4147-A177-3AD203B41FA5}">
                      <a16:colId xmlns:a16="http://schemas.microsoft.com/office/drawing/2014/main" val="20000"/>
                    </a:ext>
                  </a:extLst>
                </a:gridCol>
                <a:gridCol w="1353608">
                  <a:extLst>
                    <a:ext uri="{9D8B030D-6E8A-4147-A177-3AD203B41FA5}">
                      <a16:colId xmlns:a16="http://schemas.microsoft.com/office/drawing/2014/main" val="20001"/>
                    </a:ext>
                  </a:extLst>
                </a:gridCol>
                <a:gridCol w="1353608">
                  <a:extLst>
                    <a:ext uri="{9D8B030D-6E8A-4147-A177-3AD203B41FA5}">
                      <a16:colId xmlns:a16="http://schemas.microsoft.com/office/drawing/2014/main" val="20002"/>
                    </a:ext>
                  </a:extLst>
                </a:gridCol>
                <a:gridCol w="1353608">
                  <a:extLst>
                    <a:ext uri="{9D8B030D-6E8A-4147-A177-3AD203B41FA5}">
                      <a16:colId xmlns:a16="http://schemas.microsoft.com/office/drawing/2014/main" val="20003"/>
                    </a:ext>
                  </a:extLst>
                </a:gridCol>
                <a:gridCol w="1353608">
                  <a:extLst>
                    <a:ext uri="{9D8B030D-6E8A-4147-A177-3AD203B41FA5}">
                      <a16:colId xmlns:a16="http://schemas.microsoft.com/office/drawing/2014/main" val="20004"/>
                    </a:ext>
                  </a:extLst>
                </a:gridCol>
                <a:gridCol w="1353608">
                  <a:extLst>
                    <a:ext uri="{9D8B030D-6E8A-4147-A177-3AD203B41FA5}">
                      <a16:colId xmlns:a16="http://schemas.microsoft.com/office/drawing/2014/main" val="20005"/>
                    </a:ext>
                  </a:extLst>
                </a:gridCol>
                <a:gridCol w="1353608">
                  <a:extLst>
                    <a:ext uri="{9D8B030D-6E8A-4147-A177-3AD203B41FA5}">
                      <a16:colId xmlns:a16="http://schemas.microsoft.com/office/drawing/2014/main" val="20006"/>
                    </a:ext>
                  </a:extLst>
                </a:gridCol>
                <a:gridCol w="1353608">
                  <a:extLst>
                    <a:ext uri="{9D8B030D-6E8A-4147-A177-3AD203B41FA5}">
                      <a16:colId xmlns:a16="http://schemas.microsoft.com/office/drawing/2014/main" val="20007"/>
                    </a:ext>
                  </a:extLst>
                </a:gridCol>
              </a:tblGrid>
              <a:tr h="370840">
                <a:tc>
                  <a:txBody>
                    <a:bodyPr/>
                    <a:lstStyle/>
                    <a:p>
                      <a:endParaRPr lang="en-US" dirty="0"/>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dirty="0"/>
                    </a:p>
                  </a:txBody>
                  <a:tcPr marL="121905" marR="121905">
                    <a:solidFill>
                      <a:srgbClr val="C0504D"/>
                    </a:solidFill>
                  </a:tcPr>
                </a:tc>
                <a:extLst>
                  <a:ext uri="{0D108BD9-81ED-4DB2-BD59-A6C34878D82A}">
                    <a16:rowId xmlns:a16="http://schemas.microsoft.com/office/drawing/2014/main" val="10000"/>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extLst>
                  <a:ext uri="{0D108BD9-81ED-4DB2-BD59-A6C34878D82A}">
                    <a16:rowId xmlns:a16="http://schemas.microsoft.com/office/drawing/2014/main" val="10001"/>
                  </a:ext>
                </a:extLst>
              </a:tr>
              <a:tr h="370840">
                <a:tc>
                  <a:txBody>
                    <a:bodyPr/>
                    <a:lstStyle/>
                    <a:p>
                      <a:endParaRPr lang="en-US"/>
                    </a:p>
                  </a:txBody>
                  <a:tcPr marL="121905" marR="121905"/>
                </a:tc>
                <a:tc>
                  <a:txBody>
                    <a:bodyPr/>
                    <a:lstStyle/>
                    <a:p>
                      <a:endParaRPr lang="en-US" dirty="0"/>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extLst>
                  <a:ext uri="{0D108BD9-81ED-4DB2-BD59-A6C34878D82A}">
                    <a16:rowId xmlns:a16="http://schemas.microsoft.com/office/drawing/2014/main" val="10002"/>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extLst>
                  <a:ext uri="{0D108BD9-81ED-4DB2-BD59-A6C34878D82A}">
                    <a16:rowId xmlns:a16="http://schemas.microsoft.com/office/drawing/2014/main" val="10003"/>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extLst>
                  <a:ext uri="{0D108BD9-81ED-4DB2-BD59-A6C34878D82A}">
                    <a16:rowId xmlns:a16="http://schemas.microsoft.com/office/drawing/2014/main" val="10004"/>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extLst>
                  <a:ext uri="{0D108BD9-81ED-4DB2-BD59-A6C34878D82A}">
                    <a16:rowId xmlns:a16="http://schemas.microsoft.com/office/drawing/2014/main" val="10005"/>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extLst>
                  <a:ext uri="{0D108BD9-81ED-4DB2-BD59-A6C34878D82A}">
                    <a16:rowId xmlns:a16="http://schemas.microsoft.com/office/drawing/2014/main" val="10006"/>
                  </a:ext>
                </a:extLst>
              </a:tr>
              <a:tr h="370840">
                <a:tc>
                  <a:txBody>
                    <a:bodyPr/>
                    <a:lstStyle/>
                    <a:p>
                      <a:endParaRPr lang="en-US"/>
                    </a:p>
                  </a:txBody>
                  <a:tcPr marL="121905" marR="121905"/>
                </a:tc>
                <a:tc>
                  <a:txBody>
                    <a:bodyPr/>
                    <a:lstStyle/>
                    <a:p>
                      <a:endParaRPr lang="en-US" dirty="0"/>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tc>
                  <a:txBody>
                    <a:bodyPr/>
                    <a:lstStyle/>
                    <a:p>
                      <a:endParaRPr lang="en-US"/>
                    </a:p>
                  </a:txBody>
                  <a:tcPr marL="121905" marR="121905"/>
                </a:tc>
                <a:extLst>
                  <a:ext uri="{0D108BD9-81ED-4DB2-BD59-A6C34878D82A}">
                    <a16:rowId xmlns:a16="http://schemas.microsoft.com/office/drawing/2014/main" val="10007"/>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extLst>
                  <a:ext uri="{0D108BD9-81ED-4DB2-BD59-A6C34878D82A}">
                    <a16:rowId xmlns:a16="http://schemas.microsoft.com/office/drawing/2014/main" val="10008"/>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195279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dirty="0"/>
          </a:p>
        </p:txBody>
      </p:sp>
      <p:sp>
        <p:nvSpPr>
          <p:cNvPr id="3" name="Content Placeholder 2"/>
          <p:cNvSpPr>
            <a:spLocks noGrp="1"/>
          </p:cNvSpPr>
          <p:nvPr>
            <p:ph sz="half" idx="1"/>
          </p:nvPr>
        </p:nvSpPr>
        <p:spPr>
          <a:xfrm>
            <a:off x="664691" y="1985963"/>
            <a:ext cx="5393680" cy="4140200"/>
          </a:xfrm>
        </p:spPr>
        <p:txBody>
          <a:bodyPr>
            <a:normAutofit/>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2717666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rgbClr val="AF0E01"/>
                </a:solidFill>
              </a:defRPr>
            </a:lvl1pPr>
          </a:lstStyle>
          <a:p>
            <a:r>
              <a:rPr lang="en-US"/>
              <a:t>Click to edit Master title style</a:t>
            </a:r>
            <a:endParaRPr dirty="0"/>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rtlCol="0">
            <a:normAutofit/>
          </a:bodyPr>
          <a:lstStyle>
            <a:lvl1pPr>
              <a:buNone/>
              <a:defRPr/>
            </a:lvl1pPr>
          </a:lstStyle>
          <a:p>
            <a:pPr lvl="0"/>
            <a:r>
              <a:rPr lang="en-US" noProof="0"/>
              <a:t>Drag picture to placeholder or click icon to add</a:t>
            </a:r>
            <a:endParaRPr noProof="0"/>
          </a:p>
        </p:txBody>
      </p:sp>
      <p:sp>
        <p:nvSpPr>
          <p:cNvPr id="18" name="Picture Placeholder 12"/>
          <p:cNvSpPr>
            <a:spLocks noGrp="1"/>
          </p:cNvSpPr>
          <p:nvPr>
            <p:ph type="pic" sz="quarter" idx="16"/>
          </p:nvPr>
        </p:nvSpPr>
        <p:spPr>
          <a:xfrm>
            <a:off x="9070848" y="228600"/>
            <a:ext cx="2743200" cy="2039113"/>
          </a:xfrm>
          <a:noFill/>
        </p:spPr>
        <p:txBody>
          <a:bodyPr rtlCol="0">
            <a:normAutofit/>
          </a:bodyPr>
          <a:lstStyle>
            <a:lvl1pPr>
              <a:buNone/>
              <a:defRPr/>
            </a:lvl1pPr>
          </a:lstStyle>
          <a:p>
            <a:pPr lvl="0"/>
            <a:r>
              <a:rPr lang="en-US" noProof="0"/>
              <a:t>Drag picture to placeholder or click icon to add</a:t>
            </a:r>
            <a:endParaRPr noProof="0" dirty="0"/>
          </a:p>
        </p:txBody>
      </p:sp>
    </p:spTree>
    <p:extLst>
      <p:ext uri="{BB962C8B-B14F-4D97-AF65-F5344CB8AC3E}">
        <p14:creationId xmlns:p14="http://schemas.microsoft.com/office/powerpoint/2010/main" val="21386011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rgbClr val="AF0E01"/>
                </a:solidFill>
              </a:defRPr>
            </a:lvl1pPr>
          </a:lstStyle>
          <a:p>
            <a:r>
              <a:rPr lang="en-US"/>
              <a:t>Click to edit Master title style</a:t>
            </a:r>
            <a:endParaRPr dirty="0"/>
          </a:p>
        </p:txBody>
      </p:sp>
      <p:sp>
        <p:nvSpPr>
          <p:cNvPr id="18" name="Picture Placeholder 12"/>
          <p:cNvSpPr>
            <a:spLocks noGrp="1"/>
          </p:cNvSpPr>
          <p:nvPr>
            <p:ph type="pic" sz="quarter" idx="16"/>
          </p:nvPr>
        </p:nvSpPr>
        <p:spPr>
          <a:xfrm>
            <a:off x="508124" y="1140083"/>
            <a:ext cx="11183525" cy="5132612"/>
          </a:xfrm>
          <a:noFill/>
        </p:spPr>
        <p:txBody>
          <a:bodyPr rtlCol="0">
            <a:normAutofit/>
          </a:bodyPr>
          <a:lstStyle>
            <a:lvl1pPr>
              <a:buNone/>
              <a:defRPr/>
            </a:lvl1pPr>
          </a:lstStyle>
          <a:p>
            <a:pPr lvl="0"/>
            <a:r>
              <a:rPr lang="en-US" noProof="0"/>
              <a:t>Drag picture to placeholder or click icon to add</a:t>
            </a:r>
            <a:endParaRPr noProof="0" dirty="0"/>
          </a:p>
        </p:txBody>
      </p:sp>
    </p:spTree>
    <p:extLst>
      <p:ext uri="{BB962C8B-B14F-4D97-AF65-F5344CB8AC3E}">
        <p14:creationId xmlns:p14="http://schemas.microsoft.com/office/powerpoint/2010/main" val="4614781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69918" y="228600"/>
            <a:ext cx="2846916" cy="2038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p:cNvSpPr/>
          <p:nvPr userDrawn="1"/>
        </p:nvSpPr>
        <p:spPr>
          <a:xfrm>
            <a:off x="6045200" y="2378076"/>
            <a:ext cx="2863851" cy="203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05F0F"/>
              </a:solidFill>
              <a:effectLst/>
              <a:uLnTx/>
              <a:uFillTx/>
              <a:latin typeface="Arial"/>
              <a:ea typeface="+mn-ea"/>
              <a:cs typeface="+mn-cs"/>
            </a:endParaRPr>
          </a:p>
        </p:txBody>
      </p:sp>
      <p:sp>
        <p:nvSpPr>
          <p:cNvPr id="6" name="Rectangle 5"/>
          <p:cNvSpPr/>
          <p:nvPr/>
        </p:nvSpPr>
        <p:spPr>
          <a:xfrm>
            <a:off x="6045200" y="228600"/>
            <a:ext cx="2863851" cy="2038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6667" y="319907"/>
            <a:ext cx="4360333" cy="1354087"/>
          </a:xfrm>
          <a:prstGeom prst="rect">
            <a:avLst/>
          </a:prstGeom>
          <a:noFill/>
          <a:ln w="9525">
            <a:noFill/>
            <a:miter lim="800000"/>
            <a:headEnd/>
            <a:tailEnd/>
          </a:ln>
        </p:spPr>
      </p:pic>
      <p:sp>
        <p:nvSpPr>
          <p:cNvPr id="8" name="TextBox 13"/>
          <p:cNvSpPr txBox="1">
            <a:spLocks noChangeArrowheads="1"/>
          </p:cNvSpPr>
          <p:nvPr userDrawn="1"/>
        </p:nvSpPr>
        <p:spPr bwMode="auto">
          <a:xfrm>
            <a:off x="846667" y="1673401"/>
            <a:ext cx="4701117" cy="502702"/>
          </a:xfrm>
          <a:prstGeom prst="rect">
            <a:avLst/>
          </a:prstGeom>
          <a:noFill/>
          <a:ln>
            <a:noFill/>
          </a:ln>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30000" noProof="0" dirty="0">
                <a:ln>
                  <a:noFill/>
                </a:ln>
                <a:solidFill>
                  <a:srgbClr val="0C5505"/>
                </a:solidFill>
                <a:effectLst/>
                <a:uLnTx/>
                <a:uFillTx/>
                <a:latin typeface="Garamond"/>
                <a:ea typeface="ＭＳ Ｐゴシック" charset="0"/>
                <a:cs typeface="Garamond"/>
              </a:rPr>
              <a:t>SUIVI DES INDICATEURS DE SANTE PAR TECHNOLOGIE MOBILE</a:t>
            </a:r>
          </a:p>
        </p:txBody>
      </p:sp>
      <p:sp>
        <p:nvSpPr>
          <p:cNvPr id="9" name="Rectangle 8"/>
          <p:cNvSpPr/>
          <p:nvPr userDrawn="1"/>
        </p:nvSpPr>
        <p:spPr>
          <a:xfrm>
            <a:off x="9069918" y="2373314"/>
            <a:ext cx="2846916" cy="20399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E30A0">
                  <a:lumMod val="50000"/>
                </a:srgbClr>
              </a:solidFill>
              <a:effectLst/>
              <a:uLnTx/>
              <a:uFillTx/>
              <a:latin typeface="Arial"/>
              <a:ea typeface="+mn-ea"/>
              <a:cs typeface="+mn-cs"/>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8075" y="2442450"/>
            <a:ext cx="2524343" cy="1893257"/>
          </a:xfrm>
          <a:prstGeom prst="rect">
            <a:avLst/>
          </a:prstGeom>
        </p:spPr>
      </p:pic>
      <p:sp>
        <p:nvSpPr>
          <p:cNvPr id="2" name="Title 1"/>
          <p:cNvSpPr>
            <a:spLocks noGrp="1"/>
          </p:cNvSpPr>
          <p:nvPr>
            <p:ph type="ctrTitle"/>
          </p:nvPr>
        </p:nvSpPr>
        <p:spPr>
          <a:xfrm>
            <a:off x="431301" y="4807592"/>
            <a:ext cx="5613888" cy="706104"/>
          </a:xfrm>
        </p:spPr>
        <p:txBody>
          <a:bodyPr>
            <a:normAutofit/>
          </a:bodyPr>
          <a:lstStyle>
            <a:lvl1pPr>
              <a:defRPr sz="2400">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431301" y="5531508"/>
            <a:ext cx="5613888"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5578512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6714144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681567" y="1981200"/>
          <a:ext cx="10828864" cy="3708400"/>
        </p:xfrm>
        <a:graphic>
          <a:graphicData uri="http://schemas.openxmlformats.org/drawingml/2006/table">
            <a:tbl>
              <a:tblPr firstRow="1" bandRow="1">
                <a:tableStyleId>{5C22544A-7EE6-4342-B048-85BDC9FD1C3A}</a:tableStyleId>
              </a:tblPr>
              <a:tblGrid>
                <a:gridCol w="1353608">
                  <a:extLst>
                    <a:ext uri="{9D8B030D-6E8A-4147-A177-3AD203B41FA5}">
                      <a16:colId xmlns:a16="http://schemas.microsoft.com/office/drawing/2014/main" val="20000"/>
                    </a:ext>
                  </a:extLst>
                </a:gridCol>
                <a:gridCol w="1353608">
                  <a:extLst>
                    <a:ext uri="{9D8B030D-6E8A-4147-A177-3AD203B41FA5}">
                      <a16:colId xmlns:a16="http://schemas.microsoft.com/office/drawing/2014/main" val="20001"/>
                    </a:ext>
                  </a:extLst>
                </a:gridCol>
                <a:gridCol w="1353608">
                  <a:extLst>
                    <a:ext uri="{9D8B030D-6E8A-4147-A177-3AD203B41FA5}">
                      <a16:colId xmlns:a16="http://schemas.microsoft.com/office/drawing/2014/main" val="20002"/>
                    </a:ext>
                  </a:extLst>
                </a:gridCol>
                <a:gridCol w="1353608">
                  <a:extLst>
                    <a:ext uri="{9D8B030D-6E8A-4147-A177-3AD203B41FA5}">
                      <a16:colId xmlns:a16="http://schemas.microsoft.com/office/drawing/2014/main" val="20003"/>
                    </a:ext>
                  </a:extLst>
                </a:gridCol>
                <a:gridCol w="1353608">
                  <a:extLst>
                    <a:ext uri="{9D8B030D-6E8A-4147-A177-3AD203B41FA5}">
                      <a16:colId xmlns:a16="http://schemas.microsoft.com/office/drawing/2014/main" val="20004"/>
                    </a:ext>
                  </a:extLst>
                </a:gridCol>
                <a:gridCol w="1353608">
                  <a:extLst>
                    <a:ext uri="{9D8B030D-6E8A-4147-A177-3AD203B41FA5}">
                      <a16:colId xmlns:a16="http://schemas.microsoft.com/office/drawing/2014/main" val="20005"/>
                    </a:ext>
                  </a:extLst>
                </a:gridCol>
                <a:gridCol w="1353608">
                  <a:extLst>
                    <a:ext uri="{9D8B030D-6E8A-4147-A177-3AD203B41FA5}">
                      <a16:colId xmlns:a16="http://schemas.microsoft.com/office/drawing/2014/main" val="20006"/>
                    </a:ext>
                  </a:extLst>
                </a:gridCol>
                <a:gridCol w="1353608">
                  <a:extLst>
                    <a:ext uri="{9D8B030D-6E8A-4147-A177-3AD203B41FA5}">
                      <a16:colId xmlns:a16="http://schemas.microsoft.com/office/drawing/2014/main" val="20007"/>
                    </a:ext>
                  </a:extLst>
                </a:gridCol>
              </a:tblGrid>
              <a:tr h="370840">
                <a:tc>
                  <a:txBody>
                    <a:bodyPr/>
                    <a:lstStyle/>
                    <a:p>
                      <a:endParaRPr lang="en-US" dirty="0"/>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a:p>
                  </a:txBody>
                  <a:tcPr marL="121905" marR="121905">
                    <a:solidFill>
                      <a:srgbClr val="C0504D"/>
                    </a:solidFill>
                  </a:tcPr>
                </a:tc>
                <a:tc>
                  <a:txBody>
                    <a:bodyPr/>
                    <a:lstStyle/>
                    <a:p>
                      <a:endParaRPr lang="en-US" dirty="0"/>
                    </a:p>
                  </a:txBody>
                  <a:tcPr marL="121905" marR="121905">
                    <a:solidFill>
                      <a:srgbClr val="C0504D"/>
                    </a:solidFill>
                  </a:tcPr>
                </a:tc>
                <a:extLst>
                  <a:ext uri="{0D108BD9-81ED-4DB2-BD59-A6C34878D82A}">
                    <a16:rowId xmlns:a16="http://schemas.microsoft.com/office/drawing/2014/main" val="10000"/>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extLst>
                  <a:ext uri="{0D108BD9-81ED-4DB2-BD59-A6C34878D82A}">
                    <a16:rowId xmlns:a16="http://schemas.microsoft.com/office/drawing/2014/main" val="10001"/>
                  </a:ext>
                </a:extLst>
              </a:tr>
              <a:tr h="370840">
                <a:tc>
                  <a:txBody>
                    <a:bodyPr/>
                    <a:lstStyle/>
                    <a:p>
                      <a:endParaRPr lang="en-US"/>
                    </a:p>
                  </a:txBody>
                  <a:tcPr marL="121905" marR="121905"/>
                </a:tc>
                <a:tc>
                  <a:txBody>
                    <a:bodyPr/>
                    <a:lstStyle/>
                    <a:p>
                      <a:endParaRPr lang="en-US" dirty="0"/>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extLst>
                  <a:ext uri="{0D108BD9-81ED-4DB2-BD59-A6C34878D82A}">
                    <a16:rowId xmlns:a16="http://schemas.microsoft.com/office/drawing/2014/main" val="10002"/>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extLst>
                  <a:ext uri="{0D108BD9-81ED-4DB2-BD59-A6C34878D82A}">
                    <a16:rowId xmlns:a16="http://schemas.microsoft.com/office/drawing/2014/main" val="10003"/>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extLst>
                  <a:ext uri="{0D108BD9-81ED-4DB2-BD59-A6C34878D82A}">
                    <a16:rowId xmlns:a16="http://schemas.microsoft.com/office/drawing/2014/main" val="10004"/>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extLst>
                  <a:ext uri="{0D108BD9-81ED-4DB2-BD59-A6C34878D82A}">
                    <a16:rowId xmlns:a16="http://schemas.microsoft.com/office/drawing/2014/main" val="10005"/>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extLst>
                  <a:ext uri="{0D108BD9-81ED-4DB2-BD59-A6C34878D82A}">
                    <a16:rowId xmlns:a16="http://schemas.microsoft.com/office/drawing/2014/main" val="10006"/>
                  </a:ext>
                </a:extLst>
              </a:tr>
              <a:tr h="370840">
                <a:tc>
                  <a:txBody>
                    <a:bodyPr/>
                    <a:lstStyle/>
                    <a:p>
                      <a:endParaRPr lang="en-US"/>
                    </a:p>
                  </a:txBody>
                  <a:tcPr marL="121905" marR="121905"/>
                </a:tc>
                <a:tc>
                  <a:txBody>
                    <a:bodyPr/>
                    <a:lstStyle/>
                    <a:p>
                      <a:endParaRPr lang="en-US" dirty="0"/>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tc>
                  <a:txBody>
                    <a:bodyPr/>
                    <a:lstStyle/>
                    <a:p>
                      <a:endParaRPr lang="en-US"/>
                    </a:p>
                  </a:txBody>
                  <a:tcPr marL="121905" marR="121905"/>
                </a:tc>
                <a:extLst>
                  <a:ext uri="{0D108BD9-81ED-4DB2-BD59-A6C34878D82A}">
                    <a16:rowId xmlns:a16="http://schemas.microsoft.com/office/drawing/2014/main" val="10007"/>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extLst>
                  <a:ext uri="{0D108BD9-81ED-4DB2-BD59-A6C34878D82A}">
                    <a16:rowId xmlns:a16="http://schemas.microsoft.com/office/drawing/2014/main" val="10008"/>
                  </a:ext>
                </a:extLst>
              </a:tr>
              <a:tr h="370840">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a:p>
                  </a:txBody>
                  <a:tcPr marL="121905" marR="121905"/>
                </a:tc>
                <a:tc>
                  <a:txBody>
                    <a:bodyPr/>
                    <a:lstStyle/>
                    <a:p>
                      <a:endParaRPr lang="en-US" dirty="0"/>
                    </a:p>
                  </a:txBody>
                  <a:tcPr marL="121905" marR="121905"/>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8004040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dirty="0"/>
          </a:p>
        </p:txBody>
      </p:sp>
      <p:sp>
        <p:nvSpPr>
          <p:cNvPr id="3" name="Content Placeholder 2"/>
          <p:cNvSpPr>
            <a:spLocks noGrp="1"/>
          </p:cNvSpPr>
          <p:nvPr>
            <p:ph sz="half" idx="1"/>
          </p:nvPr>
        </p:nvSpPr>
        <p:spPr>
          <a:xfrm>
            <a:off x="664691" y="1985963"/>
            <a:ext cx="5393680" cy="4140200"/>
          </a:xfrm>
        </p:spPr>
        <p:txBody>
          <a:bodyPr>
            <a:normAutofit/>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5705352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rgbClr val="AF0E01"/>
                </a:solidFill>
              </a:defRPr>
            </a:lvl1pPr>
          </a:lstStyle>
          <a:p>
            <a:r>
              <a:rPr lang="en-US"/>
              <a:t>Click to edit Master title style</a:t>
            </a:r>
            <a:endParaRPr dirty="0"/>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rtlCol="0">
            <a:normAutofit/>
          </a:bodyPr>
          <a:lstStyle>
            <a:lvl1pPr>
              <a:buNone/>
              <a:defRPr/>
            </a:lvl1pPr>
          </a:lstStyle>
          <a:p>
            <a:pPr lvl="0"/>
            <a:r>
              <a:rPr lang="en-US" noProof="0"/>
              <a:t>Drag picture to placeholder or click icon to add</a:t>
            </a:r>
            <a:endParaRPr noProof="0"/>
          </a:p>
        </p:txBody>
      </p:sp>
      <p:sp>
        <p:nvSpPr>
          <p:cNvPr id="18" name="Picture Placeholder 12"/>
          <p:cNvSpPr>
            <a:spLocks noGrp="1"/>
          </p:cNvSpPr>
          <p:nvPr>
            <p:ph type="pic" sz="quarter" idx="16"/>
          </p:nvPr>
        </p:nvSpPr>
        <p:spPr>
          <a:xfrm>
            <a:off x="9070848" y="228600"/>
            <a:ext cx="2743200" cy="2039113"/>
          </a:xfrm>
          <a:noFill/>
        </p:spPr>
        <p:txBody>
          <a:bodyPr rtlCol="0">
            <a:normAutofit/>
          </a:bodyPr>
          <a:lstStyle>
            <a:lvl1pPr>
              <a:buNone/>
              <a:defRPr/>
            </a:lvl1pPr>
          </a:lstStyle>
          <a:p>
            <a:pPr lvl="0"/>
            <a:r>
              <a:rPr lang="en-US" noProof="0"/>
              <a:t>Drag picture to placeholder or click icon to add</a:t>
            </a:r>
            <a:endParaRPr noProof="0" dirty="0"/>
          </a:p>
        </p:txBody>
      </p:sp>
    </p:spTree>
    <p:extLst>
      <p:ext uri="{BB962C8B-B14F-4D97-AF65-F5344CB8AC3E}">
        <p14:creationId xmlns:p14="http://schemas.microsoft.com/office/powerpoint/2010/main" val="338137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24821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rgbClr val="AF0E01"/>
                </a:solidFill>
              </a:defRPr>
            </a:lvl1pPr>
          </a:lstStyle>
          <a:p>
            <a:r>
              <a:rPr lang="en-US"/>
              <a:t>Click to edit Master title style</a:t>
            </a:r>
            <a:endParaRPr dirty="0"/>
          </a:p>
        </p:txBody>
      </p:sp>
      <p:sp>
        <p:nvSpPr>
          <p:cNvPr id="18" name="Picture Placeholder 12"/>
          <p:cNvSpPr>
            <a:spLocks noGrp="1"/>
          </p:cNvSpPr>
          <p:nvPr>
            <p:ph type="pic" sz="quarter" idx="16"/>
          </p:nvPr>
        </p:nvSpPr>
        <p:spPr>
          <a:xfrm>
            <a:off x="508124" y="1140083"/>
            <a:ext cx="11183525" cy="5132612"/>
          </a:xfrm>
          <a:noFill/>
        </p:spPr>
        <p:txBody>
          <a:bodyPr rtlCol="0">
            <a:normAutofit/>
          </a:bodyPr>
          <a:lstStyle>
            <a:lvl1pPr>
              <a:buNone/>
              <a:defRPr/>
            </a:lvl1pPr>
          </a:lstStyle>
          <a:p>
            <a:pPr lvl="0"/>
            <a:r>
              <a:rPr lang="en-US" noProof="0"/>
              <a:t>Drag picture to placeholder or click icon to add</a:t>
            </a:r>
            <a:endParaRPr noProof="0" dirty="0"/>
          </a:p>
        </p:txBody>
      </p:sp>
    </p:spTree>
    <p:extLst>
      <p:ext uri="{BB962C8B-B14F-4D97-AF65-F5344CB8AC3E}">
        <p14:creationId xmlns:p14="http://schemas.microsoft.com/office/powerpoint/2010/main" val="14628432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0" y="1"/>
            <a:ext cx="12192000" cy="879230"/>
          </a:xfrm>
          <a:prstGeom prst="rect">
            <a:avLst/>
          </a:prstGeom>
          <a:solidFill>
            <a:srgbClr val="21275D"/>
          </a:solidFill>
          <a:ln>
            <a:noFill/>
          </a:ln>
          <a:effectLst>
            <a:outerShdw blurRad="40000" dist="23000" dir="5400000" rotWithShape="0">
              <a:srgbClr val="80808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1275D"/>
              </a:solidFill>
              <a:effectLst/>
              <a:uLnTx/>
              <a:uFillTx/>
              <a:latin typeface="Arial"/>
              <a:ea typeface="+mn-ea"/>
              <a:cs typeface="+mn-cs"/>
            </a:endParaRPr>
          </a:p>
        </p:txBody>
      </p:sp>
      <p:sp>
        <p:nvSpPr>
          <p:cNvPr id="2" name="Title 1"/>
          <p:cNvSpPr>
            <a:spLocks noGrp="1"/>
          </p:cNvSpPr>
          <p:nvPr>
            <p:ph type="title"/>
          </p:nvPr>
        </p:nvSpPr>
        <p:spPr>
          <a:xfrm>
            <a:off x="609600" y="7353"/>
            <a:ext cx="10972800" cy="871879"/>
          </a:xfrm>
        </p:spPr>
        <p:txBody>
          <a:bodyPr/>
          <a:lstStyle>
            <a:lvl1pPr algn="l">
              <a:defRPr sz="4000" b="1" i="0">
                <a:solidFill>
                  <a:schemeClr val="bg1"/>
                </a:solidFill>
                <a:latin typeface="Century Gothic" panose="020B0502020202020204" pitchFamily="34" charset="0"/>
              </a:defRPr>
            </a:lvl1pPr>
          </a:lstStyle>
          <a:p>
            <a:r>
              <a:rPr lang="fr-FR"/>
              <a:t>Cliquez pour modifier le style du titre</a:t>
            </a:r>
            <a:endParaRPr lang="en-US" dirty="0"/>
          </a:p>
        </p:txBody>
      </p:sp>
      <p:sp>
        <p:nvSpPr>
          <p:cNvPr id="3" name="Content Placeholder 2"/>
          <p:cNvSpPr>
            <a:spLocks noGrp="1"/>
          </p:cNvSpPr>
          <p:nvPr>
            <p:ph idx="1"/>
          </p:nvPr>
        </p:nvSpPr>
        <p:spPr>
          <a:xfrm>
            <a:off x="609600" y="1238251"/>
            <a:ext cx="10972800" cy="4887913"/>
          </a:xfrm>
        </p:spPr>
        <p:txBody>
          <a:bodyPr/>
          <a:lstStyle>
            <a:lvl1pPr>
              <a:defRPr>
                <a:solidFill>
                  <a:srgbClr val="3E3521"/>
                </a:solidFill>
                <a:latin typeface="Segoe UI" panose="020B0502040204020203" pitchFamily="34" charset="0"/>
                <a:ea typeface="Segoe UI" panose="020B0502040204020203" pitchFamily="34" charset="0"/>
                <a:cs typeface="Segoe UI" panose="020B0502040204020203" pitchFamily="34" charset="0"/>
              </a:defRPr>
            </a:lvl1pPr>
            <a:lvl2pPr>
              <a:defRPr>
                <a:solidFill>
                  <a:srgbClr val="3E3521"/>
                </a:solidFill>
                <a:latin typeface="Segoe UI" panose="020B0502040204020203" pitchFamily="34" charset="0"/>
                <a:ea typeface="Segoe UI" panose="020B0502040204020203" pitchFamily="34" charset="0"/>
                <a:cs typeface="Segoe UI" panose="020B0502040204020203" pitchFamily="34" charset="0"/>
              </a:defRPr>
            </a:lvl2pPr>
            <a:lvl3pPr>
              <a:defRPr>
                <a:solidFill>
                  <a:srgbClr val="3E3521"/>
                </a:solidFill>
                <a:latin typeface="Segoe UI" panose="020B0502040204020203" pitchFamily="34" charset="0"/>
                <a:ea typeface="Segoe UI" panose="020B0502040204020203" pitchFamily="34" charset="0"/>
                <a:cs typeface="Segoe UI" panose="020B0502040204020203" pitchFamily="34" charset="0"/>
              </a:defRPr>
            </a:lvl3pPr>
            <a:lvl4pPr>
              <a:defRPr>
                <a:solidFill>
                  <a:srgbClr val="3E3521"/>
                </a:solidFill>
                <a:latin typeface="Segoe UI" panose="020B0502040204020203" pitchFamily="34" charset="0"/>
                <a:ea typeface="Segoe UI" panose="020B0502040204020203" pitchFamily="34" charset="0"/>
                <a:cs typeface="Segoe UI" panose="020B0502040204020203" pitchFamily="34" charset="0"/>
              </a:defRPr>
            </a:lvl4pPr>
            <a:lvl5pPr>
              <a:defRPr>
                <a:solidFill>
                  <a:srgbClr val="3E352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72AE397-A65D-4CDA-9677-B18D0A50ECE3}" type="datetimeFigureOut">
              <a:rPr kumimoji="0" lang="en-US" altLang="en-US" sz="1800" b="0" i="0" u="none" strike="noStrike" kern="1200" cap="none" spc="0" normalizeH="0" baseline="0" noProof="0" smtClean="0">
                <a:ln>
                  <a:noFill/>
                </a:ln>
                <a:solidFill>
                  <a:srgbClr val="000000"/>
                </a:solidFill>
                <a:effectLst/>
                <a:uLnTx/>
                <a:uFillTx/>
                <a:latin typeface="Arial"/>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6/21/2024</a:t>
            </a:fld>
            <a:endParaRPr kumimoji="0" lang="en-US" altLang="en-US" sz="18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67A2054-5425-4422-818D-7CC62FAEC548}" type="slidenum">
              <a:rPr kumimoji="0" lang="en-US" altLang="en-US" sz="1800" b="0" i="0" u="none" strike="noStrike" kern="1200" cap="none" spc="0" normalizeH="0" baseline="0" noProof="0" smtClean="0">
                <a:ln>
                  <a:noFill/>
                </a:ln>
                <a:solidFill>
                  <a:srgbClr val="000000"/>
                </a:solidFill>
                <a:effectLst/>
                <a:uLnTx/>
                <a:uFillTx/>
                <a:latin typeface="Arial"/>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6253" y="6134289"/>
            <a:ext cx="3545744" cy="680339"/>
          </a:xfrm>
          <a:prstGeom prst="rect">
            <a:avLst/>
          </a:prstGeom>
        </p:spPr>
      </p:pic>
    </p:spTree>
    <p:extLst>
      <p:ext uri="{BB962C8B-B14F-4D97-AF65-F5344CB8AC3E}">
        <p14:creationId xmlns:p14="http://schemas.microsoft.com/office/powerpoint/2010/main" val="26001530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7423059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5924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dirty="0"/>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7924895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7148435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0"/>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6"/>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7"/>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8"/>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endParaRPr dirty="0"/>
          </a:p>
        </p:txBody>
      </p:sp>
    </p:spTree>
    <p:extLst>
      <p:ext uri="{BB962C8B-B14F-4D97-AF65-F5344CB8AC3E}">
        <p14:creationId xmlns:p14="http://schemas.microsoft.com/office/powerpoint/2010/main" val="28879283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dirty="0"/>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155776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dirty="0"/>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Drag picture to placeholder or click icon to add</a:t>
            </a:r>
            <a:endParaRPr/>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5579423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dirty="0"/>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1361881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219616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03B07-6961-EE4D-B187-24BB874EA187}"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536059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4188148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2877065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107713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096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481074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4137327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470914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931718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257906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2737879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3173095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725079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2491381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123589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431122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1588209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271178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954555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580330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1952875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905686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3432281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4061618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1998178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3466365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4106835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2001682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591823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466605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451890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4045384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4083387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949618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787929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2831315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316166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2679387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103285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3917126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191073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2784452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442554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280516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3643817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3464753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3979485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1005788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683241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1683990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4124539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3451258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182533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2958412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1812473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1970065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2032467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991260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162134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1624085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556641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3869943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1637944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4180701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827557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3529819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611905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3515399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2124067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86095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153449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1703466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3527027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2882931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1349033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2770294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163365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1164543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2944282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2214747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1597785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4165801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3552288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350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3033250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3774043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159660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935105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2313112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16903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1715084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396109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107663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148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8"/>
            <a:ext cx="5384800" cy="664537"/>
          </a:xfrm>
        </p:spPr>
        <p:txBody>
          <a:bodyPr>
            <a:normAutofit/>
          </a:bodyPr>
          <a:lstStyle>
            <a:lvl1pPr marL="0" indent="0" algn="l">
              <a:spcBef>
                <a:spcPts val="300"/>
              </a:spcBef>
              <a:buNone/>
              <a:defRPr sz="1400">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3" y="3816746"/>
            <a:ext cx="2962709" cy="43088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1" normalizeH="0" baseline="0" noProof="0">
                <a:ln>
                  <a:noFill/>
                </a:ln>
                <a:solidFill>
                  <a:prstClr val="white"/>
                </a:solidFill>
                <a:effectLst/>
                <a:uLnTx/>
                <a:uFillTx/>
                <a:latin typeface="Garamond"/>
                <a:ea typeface="+mn-ea"/>
                <a:cs typeface="Garamond"/>
              </a:rPr>
              <a:t>Bill &amp; Melinda Gates Institute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108832070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295002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0"/>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6"/>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7"/>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8"/>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231624376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9102950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7" y="1200091"/>
            <a:ext cx="8239421" cy="5072607"/>
          </a:xfrm>
        </p:spPr>
        <p:txBody>
          <a:bodyPr/>
          <a:lstStyle>
            <a:lvl1pPr marL="0" indent="0">
              <a:buNone/>
              <a:defRPr sz="1400">
                <a:solidFill>
                  <a:schemeClr val="bg1">
                    <a:lumMod val="50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Drag picture to placeholder or click icon to add</a:t>
            </a:r>
            <a:endParaRPr/>
          </a:p>
        </p:txBody>
      </p:sp>
      <p:sp>
        <p:nvSpPr>
          <p:cNvPr id="18" name="Picture Placeholder 12"/>
          <p:cNvSpPr>
            <a:spLocks noGrp="1"/>
          </p:cNvSpPr>
          <p:nvPr>
            <p:ph type="pic" sz="quarter" idx="16"/>
          </p:nvPr>
        </p:nvSpPr>
        <p:spPr>
          <a:xfrm>
            <a:off x="9070848" y="228602"/>
            <a:ext cx="2743200" cy="2039113"/>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2228968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3473045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361142482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1"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60387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1018992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460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522434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2297649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396209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946308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290382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053620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642350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2735901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4215776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062511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4293960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290127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2724023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526158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1809091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689512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1871989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3104155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2022603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4017683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4226466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125207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704765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727248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123027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3301933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1214806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2355643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4233668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1577429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3359609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1615961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1845868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1991432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720818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2027476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832550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3449527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1177614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175515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11715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2729282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1940308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2802733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2230736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3954522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3139260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607575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41036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360482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243770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1942545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1466459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839646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2614675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1241140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2658299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714263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2955701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1133257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397270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2052836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1453880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292221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92397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8376193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dirty="0"/>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11121722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91008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7"/>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8"/>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endParaRPr dirty="0"/>
          </a:p>
        </p:txBody>
      </p:sp>
    </p:spTree>
    <p:extLst>
      <p:ext uri="{BB962C8B-B14F-4D97-AF65-F5344CB8AC3E}">
        <p14:creationId xmlns:p14="http://schemas.microsoft.com/office/powerpoint/2010/main" val="30141507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dirty="0"/>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1194361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dirty="0"/>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694866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dirty="0"/>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1671088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2142372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84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3805884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dirty="0"/>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39355859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6589898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7"/>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8"/>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endParaRPr dirty="0"/>
          </a:p>
        </p:txBody>
      </p:sp>
    </p:spTree>
    <p:extLst>
      <p:ext uri="{BB962C8B-B14F-4D97-AF65-F5344CB8AC3E}">
        <p14:creationId xmlns:p14="http://schemas.microsoft.com/office/powerpoint/2010/main" val="14165904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dirty="0"/>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642049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dirty="0"/>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10571113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dirty="0"/>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32054953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2515747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3526087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317057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69918" y="228600"/>
            <a:ext cx="2846916" cy="2038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p:cNvSpPr/>
          <p:nvPr userDrawn="1"/>
        </p:nvSpPr>
        <p:spPr>
          <a:xfrm>
            <a:off x="6045200" y="2378076"/>
            <a:ext cx="2863851" cy="2035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05F0F"/>
              </a:solidFill>
              <a:effectLst/>
              <a:uLnTx/>
              <a:uFillTx/>
              <a:latin typeface="Arial"/>
              <a:ea typeface="+mn-ea"/>
              <a:cs typeface="+mn-cs"/>
            </a:endParaRPr>
          </a:p>
        </p:txBody>
      </p:sp>
      <p:sp>
        <p:nvSpPr>
          <p:cNvPr id="6" name="Rectangle 5"/>
          <p:cNvSpPr/>
          <p:nvPr/>
        </p:nvSpPr>
        <p:spPr>
          <a:xfrm>
            <a:off x="6045200" y="228600"/>
            <a:ext cx="2863851" cy="2038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6667" y="319907"/>
            <a:ext cx="4360333" cy="1354087"/>
          </a:xfrm>
          <a:prstGeom prst="rect">
            <a:avLst/>
          </a:prstGeom>
          <a:noFill/>
          <a:ln w="9525">
            <a:noFill/>
            <a:miter lim="800000"/>
            <a:headEnd/>
            <a:tailEnd/>
          </a:ln>
        </p:spPr>
      </p:pic>
      <p:sp>
        <p:nvSpPr>
          <p:cNvPr id="8" name="TextBox 13"/>
          <p:cNvSpPr txBox="1">
            <a:spLocks noChangeArrowheads="1"/>
          </p:cNvSpPr>
          <p:nvPr userDrawn="1"/>
        </p:nvSpPr>
        <p:spPr bwMode="auto">
          <a:xfrm>
            <a:off x="846667" y="1673401"/>
            <a:ext cx="4701117" cy="502702"/>
          </a:xfrm>
          <a:prstGeom prst="rect">
            <a:avLst/>
          </a:prstGeom>
          <a:noFill/>
          <a:ln>
            <a:noFill/>
          </a:ln>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30000" noProof="0" dirty="0">
                <a:ln>
                  <a:noFill/>
                </a:ln>
                <a:solidFill>
                  <a:srgbClr val="0C5505"/>
                </a:solidFill>
                <a:effectLst/>
                <a:uLnTx/>
                <a:uFillTx/>
                <a:latin typeface="Garamond"/>
                <a:ea typeface="ＭＳ Ｐゴシック" charset="0"/>
                <a:cs typeface="Garamond"/>
              </a:rPr>
              <a:t>SUIVI DES INDICATEURS DE SANTE PAR TECHNOLOGIE MOBILE</a:t>
            </a:r>
          </a:p>
        </p:txBody>
      </p:sp>
      <p:sp>
        <p:nvSpPr>
          <p:cNvPr id="9" name="Rectangle 8"/>
          <p:cNvSpPr/>
          <p:nvPr userDrawn="1"/>
        </p:nvSpPr>
        <p:spPr>
          <a:xfrm>
            <a:off x="9069918" y="2373314"/>
            <a:ext cx="2846916" cy="20399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E30A0">
                  <a:lumMod val="50000"/>
                </a:srgbClr>
              </a:solidFill>
              <a:effectLst/>
              <a:uLnTx/>
              <a:uFillTx/>
              <a:latin typeface="Arial"/>
              <a:ea typeface="+mn-ea"/>
              <a:cs typeface="+mn-cs"/>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8075" y="2442450"/>
            <a:ext cx="2524343" cy="1893257"/>
          </a:xfrm>
          <a:prstGeom prst="rect">
            <a:avLst/>
          </a:prstGeom>
        </p:spPr>
      </p:pic>
      <p:sp>
        <p:nvSpPr>
          <p:cNvPr id="2" name="Title 1"/>
          <p:cNvSpPr>
            <a:spLocks noGrp="1"/>
          </p:cNvSpPr>
          <p:nvPr>
            <p:ph type="ctrTitle"/>
          </p:nvPr>
        </p:nvSpPr>
        <p:spPr>
          <a:xfrm>
            <a:off x="431301" y="4807592"/>
            <a:ext cx="5613888" cy="706104"/>
          </a:xfrm>
        </p:spPr>
        <p:txBody>
          <a:bodyPr>
            <a:normAutofit/>
          </a:bodyPr>
          <a:lstStyle>
            <a:lvl1pPr>
              <a:defRPr sz="2400">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431301" y="5531508"/>
            <a:ext cx="5613888"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33078259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1.png"/><Relationship Id="rId4" Type="http://schemas.openxmlformats.org/officeDocument/2006/relationships/slideLayout" Target="../slideLayouts/slideLayout8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image" Target="../media/image1.png"/><Relationship Id="rId5" Type="http://schemas.openxmlformats.org/officeDocument/2006/relationships/slideLayout" Target="../slideLayouts/slideLayout94.xml"/><Relationship Id="rId10" Type="http://schemas.openxmlformats.org/officeDocument/2006/relationships/theme" Target="../theme/theme3.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1.xml"/><Relationship Id="rId7" Type="http://schemas.openxmlformats.org/officeDocument/2006/relationships/theme" Target="../theme/theme4.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4" Type="http://schemas.openxmlformats.org/officeDocument/2006/relationships/slideLayout" Target="../slideLayouts/slideLayout108.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6.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9" Type="http://schemas.openxmlformats.org/officeDocument/2006/relationships/slideLayout" Target="../slideLayouts/slideLayout162.xml"/><Relationship Id="rId21" Type="http://schemas.openxmlformats.org/officeDocument/2006/relationships/slideLayout" Target="../slideLayouts/slideLayout144.xml"/><Relationship Id="rId34" Type="http://schemas.openxmlformats.org/officeDocument/2006/relationships/slideLayout" Target="../slideLayouts/slideLayout157.xml"/><Relationship Id="rId42" Type="http://schemas.openxmlformats.org/officeDocument/2006/relationships/slideLayout" Target="../slideLayouts/slideLayout165.xml"/><Relationship Id="rId47" Type="http://schemas.openxmlformats.org/officeDocument/2006/relationships/slideLayout" Target="../slideLayouts/slideLayout170.xml"/><Relationship Id="rId50" Type="http://schemas.openxmlformats.org/officeDocument/2006/relationships/slideLayout" Target="../slideLayouts/slideLayout173.xml"/><Relationship Id="rId55" Type="http://schemas.openxmlformats.org/officeDocument/2006/relationships/slideLayout" Target="../slideLayouts/slideLayout178.xml"/><Relationship Id="rId63" Type="http://schemas.openxmlformats.org/officeDocument/2006/relationships/slideLayout" Target="../slideLayouts/slideLayout186.xml"/><Relationship Id="rId68" Type="http://schemas.openxmlformats.org/officeDocument/2006/relationships/slideLayout" Target="../slideLayouts/slideLayout191.xml"/><Relationship Id="rId76" Type="http://schemas.openxmlformats.org/officeDocument/2006/relationships/slideLayout" Target="../slideLayouts/slideLayout199.xml"/><Relationship Id="rId7" Type="http://schemas.openxmlformats.org/officeDocument/2006/relationships/slideLayout" Target="../slideLayouts/slideLayout130.xml"/><Relationship Id="rId71" Type="http://schemas.openxmlformats.org/officeDocument/2006/relationships/slideLayout" Target="../slideLayouts/slideLayout194.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9" Type="http://schemas.openxmlformats.org/officeDocument/2006/relationships/slideLayout" Target="../slideLayouts/slideLayout152.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slideLayout" Target="../slideLayouts/slideLayout155.xml"/><Relationship Id="rId37" Type="http://schemas.openxmlformats.org/officeDocument/2006/relationships/slideLayout" Target="../slideLayouts/slideLayout160.xml"/><Relationship Id="rId40" Type="http://schemas.openxmlformats.org/officeDocument/2006/relationships/slideLayout" Target="../slideLayouts/slideLayout163.xml"/><Relationship Id="rId45" Type="http://schemas.openxmlformats.org/officeDocument/2006/relationships/slideLayout" Target="../slideLayouts/slideLayout168.xml"/><Relationship Id="rId53" Type="http://schemas.openxmlformats.org/officeDocument/2006/relationships/slideLayout" Target="../slideLayouts/slideLayout176.xml"/><Relationship Id="rId58" Type="http://schemas.openxmlformats.org/officeDocument/2006/relationships/slideLayout" Target="../slideLayouts/slideLayout181.xml"/><Relationship Id="rId66" Type="http://schemas.openxmlformats.org/officeDocument/2006/relationships/slideLayout" Target="../slideLayouts/slideLayout189.xml"/><Relationship Id="rId74" Type="http://schemas.openxmlformats.org/officeDocument/2006/relationships/slideLayout" Target="../slideLayouts/slideLayout197.xml"/><Relationship Id="rId79" Type="http://schemas.openxmlformats.org/officeDocument/2006/relationships/slideLayout" Target="../slideLayouts/slideLayout202.xml"/><Relationship Id="rId5" Type="http://schemas.openxmlformats.org/officeDocument/2006/relationships/slideLayout" Target="../slideLayouts/slideLayout128.xml"/><Relationship Id="rId61" Type="http://schemas.openxmlformats.org/officeDocument/2006/relationships/slideLayout" Target="../slideLayouts/slideLayout184.xml"/><Relationship Id="rId82" Type="http://schemas.openxmlformats.org/officeDocument/2006/relationships/theme" Target="../theme/theme7.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slideLayout" Target="../slideLayouts/slideLayout154.xml"/><Relationship Id="rId44" Type="http://schemas.openxmlformats.org/officeDocument/2006/relationships/slideLayout" Target="../slideLayouts/slideLayout167.xml"/><Relationship Id="rId52" Type="http://schemas.openxmlformats.org/officeDocument/2006/relationships/slideLayout" Target="../slideLayouts/slideLayout175.xml"/><Relationship Id="rId60" Type="http://schemas.openxmlformats.org/officeDocument/2006/relationships/slideLayout" Target="../slideLayouts/slideLayout183.xml"/><Relationship Id="rId65" Type="http://schemas.openxmlformats.org/officeDocument/2006/relationships/slideLayout" Target="../slideLayouts/slideLayout188.xml"/><Relationship Id="rId73" Type="http://schemas.openxmlformats.org/officeDocument/2006/relationships/slideLayout" Target="../slideLayouts/slideLayout196.xml"/><Relationship Id="rId78" Type="http://schemas.openxmlformats.org/officeDocument/2006/relationships/slideLayout" Target="../slideLayouts/slideLayout201.xml"/><Relationship Id="rId81" Type="http://schemas.openxmlformats.org/officeDocument/2006/relationships/slideLayout" Target="../slideLayouts/slideLayout204.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 Id="rId35" Type="http://schemas.openxmlformats.org/officeDocument/2006/relationships/slideLayout" Target="../slideLayouts/slideLayout158.xml"/><Relationship Id="rId43" Type="http://schemas.openxmlformats.org/officeDocument/2006/relationships/slideLayout" Target="../slideLayouts/slideLayout166.xml"/><Relationship Id="rId48" Type="http://schemas.openxmlformats.org/officeDocument/2006/relationships/slideLayout" Target="../slideLayouts/slideLayout171.xml"/><Relationship Id="rId56" Type="http://schemas.openxmlformats.org/officeDocument/2006/relationships/slideLayout" Target="../slideLayouts/slideLayout179.xml"/><Relationship Id="rId64" Type="http://schemas.openxmlformats.org/officeDocument/2006/relationships/slideLayout" Target="../slideLayouts/slideLayout187.xml"/><Relationship Id="rId69" Type="http://schemas.openxmlformats.org/officeDocument/2006/relationships/slideLayout" Target="../slideLayouts/slideLayout192.xml"/><Relationship Id="rId77" Type="http://schemas.openxmlformats.org/officeDocument/2006/relationships/slideLayout" Target="../slideLayouts/slideLayout200.xml"/><Relationship Id="rId8" Type="http://schemas.openxmlformats.org/officeDocument/2006/relationships/slideLayout" Target="../slideLayouts/slideLayout131.xml"/><Relationship Id="rId51" Type="http://schemas.openxmlformats.org/officeDocument/2006/relationships/slideLayout" Target="../slideLayouts/slideLayout174.xml"/><Relationship Id="rId72" Type="http://schemas.openxmlformats.org/officeDocument/2006/relationships/slideLayout" Target="../slideLayouts/slideLayout195.xml"/><Relationship Id="rId80" Type="http://schemas.openxmlformats.org/officeDocument/2006/relationships/slideLayout" Target="../slideLayouts/slideLayout203.xml"/><Relationship Id="rId3" Type="http://schemas.openxmlformats.org/officeDocument/2006/relationships/slideLayout" Target="../slideLayouts/slideLayout126.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slideLayout" Target="../slideLayouts/slideLayout156.xml"/><Relationship Id="rId38" Type="http://schemas.openxmlformats.org/officeDocument/2006/relationships/slideLayout" Target="../slideLayouts/slideLayout161.xml"/><Relationship Id="rId46" Type="http://schemas.openxmlformats.org/officeDocument/2006/relationships/slideLayout" Target="../slideLayouts/slideLayout169.xml"/><Relationship Id="rId59" Type="http://schemas.openxmlformats.org/officeDocument/2006/relationships/slideLayout" Target="../slideLayouts/slideLayout182.xml"/><Relationship Id="rId67" Type="http://schemas.openxmlformats.org/officeDocument/2006/relationships/slideLayout" Target="../slideLayouts/slideLayout190.xml"/><Relationship Id="rId20" Type="http://schemas.openxmlformats.org/officeDocument/2006/relationships/slideLayout" Target="../slideLayouts/slideLayout143.xml"/><Relationship Id="rId41" Type="http://schemas.openxmlformats.org/officeDocument/2006/relationships/slideLayout" Target="../slideLayouts/slideLayout164.xml"/><Relationship Id="rId54" Type="http://schemas.openxmlformats.org/officeDocument/2006/relationships/slideLayout" Target="../slideLayouts/slideLayout177.xml"/><Relationship Id="rId62" Type="http://schemas.openxmlformats.org/officeDocument/2006/relationships/slideLayout" Target="../slideLayouts/slideLayout185.xml"/><Relationship Id="rId70" Type="http://schemas.openxmlformats.org/officeDocument/2006/relationships/slideLayout" Target="../slideLayouts/slideLayout193.xml"/><Relationship Id="rId75" Type="http://schemas.openxmlformats.org/officeDocument/2006/relationships/slideLayout" Target="../slideLayouts/slideLayout198.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36" Type="http://schemas.openxmlformats.org/officeDocument/2006/relationships/slideLayout" Target="../slideLayouts/slideLayout159.xml"/><Relationship Id="rId49" Type="http://schemas.openxmlformats.org/officeDocument/2006/relationships/slideLayout" Target="../slideLayouts/slideLayout172.xml"/><Relationship Id="rId57" Type="http://schemas.openxmlformats.org/officeDocument/2006/relationships/slideLayout" Target="../slideLayouts/slideLayout1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image" Target="../media/image7.png"/><Relationship Id="rId5" Type="http://schemas.openxmlformats.org/officeDocument/2006/relationships/slideLayout" Target="../slideLayouts/slideLayout209.xml"/><Relationship Id="rId10" Type="http://schemas.openxmlformats.org/officeDocument/2006/relationships/theme" Target="../theme/theme8.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Modifier les styles de texte du maître</a:t>
            </a:r>
          </a:p>
          <a:p>
            <a:pPr lvl="1"/>
            <a:r>
              <a:rPr lang="en-US" dirty="0"/>
              <a:t>Deuxième niveau</a:t>
            </a:r>
          </a:p>
          <a:p>
            <a:pPr lvl="2"/>
            <a:r>
              <a:rPr lang="en-US" dirty="0"/>
              <a:t>Troisième niveau</a:t>
            </a:r>
          </a:p>
          <a:p>
            <a:pPr lvl="3"/>
            <a:r>
              <a:rPr lang="en-US" dirty="0"/>
              <a:t>Quatrième niveau</a:t>
            </a:r>
          </a:p>
          <a:p>
            <a:pPr lvl="4"/>
            <a:r>
              <a:rPr lang="en-US" dirty="0"/>
              <a:t>Cinquième niveau</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2024-06-21</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143316756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702" r:id="rId3"/>
    <p:sldLayoutId id="2147483685" r:id="rId4"/>
    <p:sldLayoutId id="2147483659" r:id="rId5"/>
    <p:sldLayoutId id="2147483715" r:id="rId6"/>
    <p:sldLayoutId id="2147483734" r:id="rId7"/>
    <p:sldLayoutId id="2147483700" r:id="rId8"/>
    <p:sldLayoutId id="2147483710" r:id="rId9"/>
    <p:sldLayoutId id="2147483711" r:id="rId10"/>
    <p:sldLayoutId id="2147483708" r:id="rId11"/>
    <p:sldLayoutId id="2147483723" r:id="rId12"/>
    <p:sldLayoutId id="2147483719" r:id="rId13"/>
    <p:sldLayoutId id="2147483721" r:id="rId14"/>
    <p:sldLayoutId id="2147483733" r:id="rId15"/>
    <p:sldLayoutId id="2147483731" r:id="rId16"/>
    <p:sldLayoutId id="2147483736" r:id="rId17"/>
    <p:sldLayoutId id="2147483722" r:id="rId18"/>
    <p:sldLayoutId id="2147483730" r:id="rId19"/>
    <p:sldLayoutId id="2147483727" r:id="rId20"/>
    <p:sldLayoutId id="2147483735" r:id="rId21"/>
    <p:sldLayoutId id="2147483716" r:id="rId22"/>
    <p:sldLayoutId id="2147483713" r:id="rId23"/>
    <p:sldLayoutId id="2147483701" r:id="rId24"/>
    <p:sldLayoutId id="2147483650" r:id="rId25"/>
    <p:sldLayoutId id="2147483657" r:id="rId26"/>
    <p:sldLayoutId id="2147483676" r:id="rId27"/>
    <p:sldLayoutId id="2147483652" r:id="rId28"/>
    <p:sldLayoutId id="2147483654" r:id="rId29"/>
    <p:sldLayoutId id="2147483655" r:id="rId30"/>
    <p:sldLayoutId id="2147483656" r:id="rId31"/>
    <p:sldLayoutId id="2147483725" r:id="rId32"/>
    <p:sldLayoutId id="2147483703" r:id="rId33"/>
    <p:sldLayoutId id="2147483705" r:id="rId34"/>
    <p:sldLayoutId id="2147483724" r:id="rId35"/>
    <p:sldLayoutId id="2147483678" r:id="rId36"/>
    <p:sldLayoutId id="2147483704" r:id="rId37"/>
    <p:sldLayoutId id="2147483660" r:id="rId38"/>
    <p:sldLayoutId id="2147483662" r:id="rId39"/>
    <p:sldLayoutId id="2147483663" r:id="rId40"/>
    <p:sldLayoutId id="2147483664" r:id="rId41"/>
    <p:sldLayoutId id="2147483666" r:id="rId42"/>
    <p:sldLayoutId id="2147483665" r:id="rId43"/>
    <p:sldLayoutId id="2147483679" r:id="rId44"/>
    <p:sldLayoutId id="2147483714" r:id="rId45"/>
    <p:sldLayoutId id="2147483682" r:id="rId46"/>
    <p:sldLayoutId id="2147483667" r:id="rId47"/>
    <p:sldLayoutId id="2147483683" r:id="rId48"/>
    <p:sldLayoutId id="2147483668" r:id="rId49"/>
    <p:sldLayoutId id="2147483717" r:id="rId50"/>
    <p:sldLayoutId id="2147483669" r:id="rId51"/>
    <p:sldLayoutId id="2147483670" r:id="rId52"/>
    <p:sldLayoutId id="2147483671" r:id="rId53"/>
    <p:sldLayoutId id="2147483677" r:id="rId54"/>
    <p:sldLayoutId id="2147483673" r:id="rId55"/>
    <p:sldLayoutId id="2147483675" r:id="rId56"/>
    <p:sldLayoutId id="2147483674" r:id="rId57"/>
    <p:sldLayoutId id="2147483681" r:id="rId58"/>
    <p:sldLayoutId id="2147483687" r:id="rId59"/>
    <p:sldLayoutId id="2147483718" r:id="rId60"/>
    <p:sldLayoutId id="2147483684" r:id="rId61"/>
    <p:sldLayoutId id="2147483688" r:id="rId62"/>
    <p:sldLayoutId id="2147483720" r:id="rId63"/>
    <p:sldLayoutId id="2147483689" r:id="rId64"/>
    <p:sldLayoutId id="2147483728" r:id="rId65"/>
    <p:sldLayoutId id="2147483690" r:id="rId66"/>
    <p:sldLayoutId id="2147483691" r:id="rId67"/>
    <p:sldLayoutId id="2147483726" r:id="rId68"/>
    <p:sldLayoutId id="2147483729" r:id="rId69"/>
    <p:sldLayoutId id="2147483692" r:id="rId70"/>
    <p:sldLayoutId id="2147483693" r:id="rId71"/>
    <p:sldLayoutId id="2147483686" r:id="rId72"/>
    <p:sldLayoutId id="2147483706" r:id="rId73"/>
    <p:sldLayoutId id="2147483732" r:id="rId74"/>
    <p:sldLayoutId id="2147483694" r:id="rId75"/>
    <p:sldLayoutId id="2147483695" r:id="rId76"/>
    <p:sldLayoutId id="2147483696" r:id="rId77"/>
    <p:sldLayoutId id="2147483697" r:id="rId78"/>
    <p:sldLayoutId id="2147483698" r:id="rId79"/>
    <p:sldLayoutId id="2147483699" r:id="rId80"/>
    <p:sldLayoutId id="2147483913" r:id="rId8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dirty="0"/>
              <a:t>Cliquez pour modifier le style du titre principal</a:t>
            </a:r>
            <a:endParaRPr dirty="0"/>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endParaRPr dirty="0"/>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Tree>
    <p:extLst>
      <p:ext uri="{BB962C8B-B14F-4D97-AF65-F5344CB8AC3E}">
        <p14:creationId xmlns:p14="http://schemas.microsoft.com/office/powerpoint/2010/main" val="182850762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6" r:id="rId7"/>
    <p:sldLayoutId id="2147483912" r:id="rId8"/>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dirty="0"/>
              <a:t>Cliquez pour modifier le style du titre principal</a:t>
            </a:r>
            <a:endParaRPr dirty="0"/>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endParaRPr dirty="0"/>
          </a:p>
        </p:txBody>
      </p:sp>
      <p:sp>
        <p:nvSpPr>
          <p:cNvPr id="11" name="TextBox 10"/>
          <p:cNvSpPr txBox="1"/>
          <p:nvPr/>
        </p:nvSpPr>
        <p:spPr>
          <a:xfrm>
            <a:off x="352297" y="6411654"/>
            <a:ext cx="67463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80" normalizeH="0" baseline="0" noProof="0" dirty="0">
                <a:ln>
                  <a:noFill/>
                </a:ln>
                <a:solidFill>
                  <a:srgbClr val="330F42"/>
                </a:solidFill>
                <a:effectLst/>
                <a:uLnTx/>
                <a:uFillTx/>
                <a:latin typeface="Calibri" charset="0"/>
                <a:ea typeface="Calibri" charset="0"/>
                <a:cs typeface="Calibri" charset="0"/>
              </a:rPr>
              <a:t>BILL &amp; MELINDA GATES INSTITUTE FOR POPULATION AND REPRODUCTIVE HEALTH &amp; jhpiego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80" normalizeH="0" baseline="0" noProof="0" dirty="0">
              <a:ln>
                <a:noFill/>
              </a:ln>
              <a:solidFill>
                <a:prstClr val="black"/>
              </a:solidFill>
              <a:effectLst/>
              <a:uLnTx/>
              <a:uFillTx/>
              <a:latin typeface="Calibri Light" charset="0"/>
              <a:ea typeface="Calibri Light" charset="0"/>
              <a:cs typeface="Calibri Light" charset="0"/>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Tree>
    <p:extLst>
      <p:ext uri="{BB962C8B-B14F-4D97-AF65-F5344CB8AC3E}">
        <p14:creationId xmlns:p14="http://schemas.microsoft.com/office/powerpoint/2010/main" val="24345288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6" r:id="rId7"/>
    <p:sldLayoutId id="2147483757" r:id="rId8"/>
    <p:sldLayoutId id="2147483758" r:id="rId9"/>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567" y="484188"/>
            <a:ext cx="10828867"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 style du titre principal</a:t>
            </a:r>
          </a:p>
        </p:txBody>
      </p:sp>
      <p:sp>
        <p:nvSpPr>
          <p:cNvPr id="1027" name="Text Placeholder 2"/>
          <p:cNvSpPr>
            <a:spLocks noGrp="1"/>
          </p:cNvSpPr>
          <p:nvPr>
            <p:ph type="body" idx="1"/>
          </p:nvPr>
        </p:nvSpPr>
        <p:spPr bwMode="auto">
          <a:xfrm>
            <a:off x="681567" y="1981201"/>
            <a:ext cx="10828867"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50180" name="TextBox 10"/>
          <p:cNvSpPr txBox="1">
            <a:spLocks noChangeArrowheads="1"/>
          </p:cNvSpPr>
          <p:nvPr/>
        </p:nvSpPr>
        <p:spPr bwMode="auto">
          <a:xfrm>
            <a:off x="76200" y="6332539"/>
            <a:ext cx="10136717" cy="492125"/>
          </a:xfrm>
          <a:prstGeom prst="rect">
            <a:avLst/>
          </a:prstGeom>
          <a:noFill/>
          <a:ln>
            <a:noFill/>
          </a:ln>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AF0E01"/>
                </a:solidFill>
                <a:effectLst/>
                <a:uLnTx/>
                <a:uFillTx/>
                <a:latin typeface="Trajan Pro" charset="0"/>
                <a:ea typeface="ＭＳ Ｐゴシック" charset="0"/>
                <a:cs typeface="Trajan Pro" charset="0"/>
              </a:rPr>
              <a:t>L'INSTITUT BILL &amp; MELINDA GATES POUR LA POPULATION ET LA SANTÉ DE LA REPRODUCTION</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cxnSp>
        <p:nvCxnSpPr>
          <p:cNvPr id="5" name="Straight Connector 4"/>
          <p:cNvCxnSpPr/>
          <p:nvPr/>
        </p:nvCxnSpPr>
        <p:spPr>
          <a:xfrm flipH="1">
            <a:off x="0" y="6292850"/>
            <a:ext cx="12192000" cy="0"/>
          </a:xfrm>
          <a:prstGeom prst="line">
            <a:avLst/>
          </a:prstGeom>
          <a:ln w="12700" cmpd="sng">
            <a:solidFill>
              <a:srgbClr val="AF0E0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 y="38100"/>
            <a:ext cx="12204700" cy="0"/>
          </a:xfrm>
          <a:prstGeom prst="line">
            <a:avLst/>
          </a:prstGeom>
          <a:ln w="76200" cmpd="sng">
            <a:solidFill>
              <a:srgbClr val="AF0E01"/>
            </a:solidFill>
          </a:ln>
        </p:spPr>
        <p:style>
          <a:lnRef idx="2">
            <a:schemeClr val="accent1"/>
          </a:lnRef>
          <a:fillRef idx="0">
            <a:schemeClr val="accent1"/>
          </a:fillRef>
          <a:effectRef idx="1">
            <a:schemeClr val="accent1"/>
          </a:effectRef>
          <a:fontRef idx="minor">
            <a:schemeClr val="tx1"/>
          </a:fontRef>
        </p:style>
      </p:cxnSp>
      <p:pic>
        <p:nvPicPr>
          <p:cNvPr id="1031"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0744201" y="6382160"/>
            <a:ext cx="1367367" cy="424631"/>
          </a:xfrm>
          <a:prstGeom prst="rect">
            <a:avLst/>
          </a:prstGeom>
          <a:noFill/>
          <a:ln w="9525">
            <a:noFill/>
            <a:miter lim="800000"/>
            <a:headEnd/>
            <a:tailEnd/>
          </a:ln>
        </p:spPr>
      </p:pic>
    </p:spTree>
    <p:extLst>
      <p:ext uri="{BB962C8B-B14F-4D97-AF65-F5344CB8AC3E}">
        <p14:creationId xmlns:p14="http://schemas.microsoft.com/office/powerpoint/2010/main" val="70247781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l" rtl="0" eaLnBrk="0" fontAlgn="base" hangingPunct="0">
        <a:spcBef>
          <a:spcPct val="0"/>
        </a:spcBef>
        <a:spcAft>
          <a:spcPct val="0"/>
        </a:spcAft>
        <a:defRPr sz="3600" kern="1200">
          <a:solidFill>
            <a:srgbClr val="AF0E0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AF0E01"/>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AF0E01"/>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AF0E01"/>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AF0E01"/>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AF0E01"/>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AF0E01"/>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AF0E01"/>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AF0E01"/>
          </a:solidFill>
          <a:latin typeface="Aria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rgbClr val="AF0E01"/>
        </a:buClr>
        <a:buSzPct val="75000"/>
        <a:buFont typeface="Wingdings" pitchFamily="2" charset="2"/>
        <a:buChar char="n"/>
        <a:defRPr sz="2000" kern="1200">
          <a:solidFill>
            <a:srgbClr val="595959"/>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23522A"/>
        </a:buClr>
        <a:buSzPct val="75000"/>
        <a:buFont typeface="Wingdings" pitchFamily="2" charset="2"/>
        <a:buChar char="n"/>
        <a:defRPr kern="1200">
          <a:solidFill>
            <a:srgbClr val="595959"/>
          </a:solidFill>
          <a:latin typeface="+mn-lt"/>
          <a:ea typeface="ＭＳ Ｐゴシック" charset="0"/>
          <a:cs typeface="+mn-cs"/>
        </a:defRPr>
      </a:lvl2pPr>
      <a:lvl3pPr marL="685800" indent="-228600" algn="l" rtl="0" eaLnBrk="0" fontAlgn="base" hangingPunct="0">
        <a:spcBef>
          <a:spcPts val="600"/>
        </a:spcBef>
        <a:spcAft>
          <a:spcPct val="0"/>
        </a:spcAft>
        <a:buClr>
          <a:srgbClr val="FFFF00"/>
        </a:buClr>
        <a:buSzPct val="75000"/>
        <a:buFont typeface="Wingdings" pitchFamily="2" charset="2"/>
        <a:buChar char="n"/>
        <a:defRPr kern="1200">
          <a:solidFill>
            <a:srgbClr val="595959"/>
          </a:solidFill>
          <a:latin typeface="+mn-lt"/>
          <a:ea typeface="ＭＳ Ｐゴシック" charset="0"/>
          <a:cs typeface="+mn-cs"/>
        </a:defRPr>
      </a:lvl3pPr>
      <a:lvl4pPr marL="914400" indent="-228600" algn="l" rtl="0" eaLnBrk="0" fontAlgn="base" hangingPunct="0">
        <a:spcBef>
          <a:spcPts val="600"/>
        </a:spcBef>
        <a:spcAft>
          <a:spcPct val="0"/>
        </a:spcAft>
        <a:buClr>
          <a:srgbClr val="FFFF00"/>
        </a:buClr>
        <a:buSzPct val="75000"/>
        <a:buFont typeface="Wingdings" pitchFamily="2" charset="2"/>
        <a:buChar char="n"/>
        <a:defRPr kern="1200">
          <a:solidFill>
            <a:srgbClr val="595959"/>
          </a:solidFill>
          <a:latin typeface="+mn-lt"/>
          <a:ea typeface="ＭＳ Ｐゴシック" charset="0"/>
          <a:cs typeface="+mn-cs"/>
        </a:defRPr>
      </a:lvl4pPr>
      <a:lvl5pPr marL="1143000" indent="-228600" algn="l" rtl="0" eaLnBrk="0" fontAlgn="base" hangingPunct="0">
        <a:spcBef>
          <a:spcPts val="600"/>
        </a:spcBef>
        <a:spcAft>
          <a:spcPct val="0"/>
        </a:spcAft>
        <a:buClr>
          <a:srgbClr val="FFFF00"/>
        </a:buClr>
        <a:buSzPct val="75000"/>
        <a:buFont typeface="Wingdings" pitchFamily="2" charset="2"/>
        <a:buChar char="n"/>
        <a:defRPr kern="1200">
          <a:solidFill>
            <a:srgbClr val="595959"/>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567" y="484188"/>
            <a:ext cx="10828867"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 style du titre principal</a:t>
            </a:r>
          </a:p>
        </p:txBody>
      </p:sp>
      <p:sp>
        <p:nvSpPr>
          <p:cNvPr id="1027" name="Text Placeholder 2"/>
          <p:cNvSpPr>
            <a:spLocks noGrp="1"/>
          </p:cNvSpPr>
          <p:nvPr>
            <p:ph type="body" idx="1"/>
          </p:nvPr>
        </p:nvSpPr>
        <p:spPr bwMode="auto">
          <a:xfrm>
            <a:off x="681567" y="1981201"/>
            <a:ext cx="10828867"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50180" name="TextBox 10"/>
          <p:cNvSpPr txBox="1">
            <a:spLocks noChangeArrowheads="1"/>
          </p:cNvSpPr>
          <p:nvPr/>
        </p:nvSpPr>
        <p:spPr bwMode="auto">
          <a:xfrm>
            <a:off x="76200" y="6332539"/>
            <a:ext cx="10136717" cy="492125"/>
          </a:xfrm>
          <a:prstGeom prst="rect">
            <a:avLst/>
          </a:prstGeom>
          <a:noFill/>
          <a:ln>
            <a:noFill/>
          </a:ln>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AF0E01"/>
                </a:solidFill>
                <a:effectLst/>
                <a:uLnTx/>
                <a:uFillTx/>
                <a:latin typeface="Trajan Pro" charset="0"/>
                <a:ea typeface="ＭＳ Ｐゴシック" charset="0"/>
                <a:cs typeface="Trajan Pro" charset="0"/>
              </a:rPr>
              <a:t>L'INSTITUT BILL &amp; MELINDA GATES POUR LA POPULATION ET LA SANTÉ DE LA REPRODUCTION</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cxnSp>
        <p:nvCxnSpPr>
          <p:cNvPr id="5" name="Straight Connector 4"/>
          <p:cNvCxnSpPr/>
          <p:nvPr/>
        </p:nvCxnSpPr>
        <p:spPr>
          <a:xfrm flipH="1">
            <a:off x="0" y="6292850"/>
            <a:ext cx="12192000" cy="0"/>
          </a:xfrm>
          <a:prstGeom prst="line">
            <a:avLst/>
          </a:prstGeom>
          <a:ln w="12700" cmpd="sng">
            <a:solidFill>
              <a:srgbClr val="AF0E0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 y="38100"/>
            <a:ext cx="12204700" cy="0"/>
          </a:xfrm>
          <a:prstGeom prst="line">
            <a:avLst/>
          </a:prstGeom>
          <a:ln w="76200" cmpd="sng">
            <a:solidFill>
              <a:srgbClr val="AF0E01"/>
            </a:solidFill>
          </a:ln>
        </p:spPr>
        <p:style>
          <a:lnRef idx="2">
            <a:schemeClr val="accent1"/>
          </a:lnRef>
          <a:fillRef idx="0">
            <a:schemeClr val="accent1"/>
          </a:fillRef>
          <a:effectRef idx="1">
            <a:schemeClr val="accent1"/>
          </a:effectRef>
          <a:fontRef idx="minor">
            <a:schemeClr val="tx1"/>
          </a:fontRef>
        </p:style>
      </p:cxnSp>
      <p:pic>
        <p:nvPicPr>
          <p:cNvPr id="1031"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10744201" y="6382160"/>
            <a:ext cx="1367367" cy="424631"/>
          </a:xfrm>
          <a:prstGeom prst="rect">
            <a:avLst/>
          </a:prstGeom>
          <a:noFill/>
          <a:ln w="9525">
            <a:noFill/>
            <a:miter lim="800000"/>
            <a:headEnd/>
            <a:tailEnd/>
          </a:ln>
        </p:spPr>
      </p:pic>
    </p:spTree>
    <p:extLst>
      <p:ext uri="{BB962C8B-B14F-4D97-AF65-F5344CB8AC3E}">
        <p14:creationId xmlns:p14="http://schemas.microsoft.com/office/powerpoint/2010/main" val="342499713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Lst>
  <p:txStyles>
    <p:titleStyle>
      <a:lvl1pPr algn="l" rtl="0" eaLnBrk="0" fontAlgn="base" hangingPunct="0">
        <a:spcBef>
          <a:spcPct val="0"/>
        </a:spcBef>
        <a:spcAft>
          <a:spcPct val="0"/>
        </a:spcAft>
        <a:defRPr sz="3600" kern="1200">
          <a:solidFill>
            <a:srgbClr val="AF0E0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AF0E01"/>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AF0E01"/>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AF0E01"/>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AF0E01"/>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AF0E01"/>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AF0E01"/>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AF0E01"/>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AF0E01"/>
          </a:solidFill>
          <a:latin typeface="Aria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rgbClr val="AF0E01"/>
        </a:buClr>
        <a:buSzPct val="75000"/>
        <a:buFont typeface="Wingdings" pitchFamily="2" charset="2"/>
        <a:buChar char="n"/>
        <a:defRPr sz="2000" kern="1200">
          <a:solidFill>
            <a:srgbClr val="595959"/>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23522A"/>
        </a:buClr>
        <a:buSzPct val="75000"/>
        <a:buFont typeface="Wingdings" pitchFamily="2" charset="2"/>
        <a:buChar char="n"/>
        <a:defRPr kern="1200">
          <a:solidFill>
            <a:srgbClr val="595959"/>
          </a:solidFill>
          <a:latin typeface="+mn-lt"/>
          <a:ea typeface="ＭＳ Ｐゴシック" charset="0"/>
          <a:cs typeface="+mn-cs"/>
        </a:defRPr>
      </a:lvl2pPr>
      <a:lvl3pPr marL="685800" indent="-228600" algn="l" rtl="0" eaLnBrk="0" fontAlgn="base" hangingPunct="0">
        <a:spcBef>
          <a:spcPts val="600"/>
        </a:spcBef>
        <a:spcAft>
          <a:spcPct val="0"/>
        </a:spcAft>
        <a:buClr>
          <a:srgbClr val="FFFF00"/>
        </a:buClr>
        <a:buSzPct val="75000"/>
        <a:buFont typeface="Wingdings" pitchFamily="2" charset="2"/>
        <a:buChar char="n"/>
        <a:defRPr kern="1200">
          <a:solidFill>
            <a:srgbClr val="595959"/>
          </a:solidFill>
          <a:latin typeface="+mn-lt"/>
          <a:ea typeface="ＭＳ Ｐゴシック" charset="0"/>
          <a:cs typeface="+mn-cs"/>
        </a:defRPr>
      </a:lvl3pPr>
      <a:lvl4pPr marL="914400" indent="-228600" algn="l" rtl="0" eaLnBrk="0" fontAlgn="base" hangingPunct="0">
        <a:spcBef>
          <a:spcPts val="600"/>
        </a:spcBef>
        <a:spcAft>
          <a:spcPct val="0"/>
        </a:spcAft>
        <a:buClr>
          <a:srgbClr val="FFFF00"/>
        </a:buClr>
        <a:buSzPct val="75000"/>
        <a:buFont typeface="Wingdings" pitchFamily="2" charset="2"/>
        <a:buChar char="n"/>
        <a:defRPr kern="1200">
          <a:solidFill>
            <a:srgbClr val="595959"/>
          </a:solidFill>
          <a:latin typeface="+mn-lt"/>
          <a:ea typeface="ＭＳ Ｐゴシック" charset="0"/>
          <a:cs typeface="+mn-cs"/>
        </a:defRPr>
      </a:lvl4pPr>
      <a:lvl5pPr marL="1143000" indent="-228600" algn="l" rtl="0" eaLnBrk="0" fontAlgn="base" hangingPunct="0">
        <a:spcBef>
          <a:spcPts val="600"/>
        </a:spcBef>
        <a:spcAft>
          <a:spcPct val="0"/>
        </a:spcAft>
        <a:buClr>
          <a:srgbClr val="FFFF00"/>
        </a:buClr>
        <a:buSzPct val="75000"/>
        <a:buFont typeface="Wingdings" pitchFamily="2" charset="2"/>
        <a:buChar char="n"/>
        <a:defRPr kern="1200">
          <a:solidFill>
            <a:srgbClr val="595959"/>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dirty="0"/>
              <a:t>Cliquez pour modifier le style du titre principal</a:t>
            </a:r>
            <a:endParaRPr dirty="0"/>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endParaRPr dirty="0"/>
          </a:p>
        </p:txBody>
      </p:sp>
      <p:sp>
        <p:nvSpPr>
          <p:cNvPr id="11" name="TextBox 10"/>
          <p:cNvSpPr txBox="1"/>
          <p:nvPr/>
        </p:nvSpPr>
        <p:spPr>
          <a:xfrm>
            <a:off x="319346" y="6411727"/>
            <a:ext cx="674639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80" normalizeH="0" baseline="0" noProof="0" dirty="0">
                <a:ln>
                  <a:noFill/>
                </a:ln>
                <a:solidFill>
                  <a:srgbClr val="330F42"/>
                </a:solidFill>
                <a:effectLst/>
                <a:uLnTx/>
                <a:uFillTx/>
                <a:latin typeface="Calibri" charset="0"/>
                <a:ea typeface="Calibri" charset="0"/>
                <a:cs typeface="Calibri" charset="0"/>
              </a:rPr>
              <a:t>INSTITUT BILL &amp; MELINDA GATES POUR LA POPULATION ET LA SANTÉ REPRODUCTIVE ; JHPIEGO</a:t>
            </a:r>
            <a:endParaRPr kumimoji="0" lang="en-US" sz="900" b="0" i="0" u="none" strike="noStrike" kern="1200" cap="none" spc="80" normalizeH="0" baseline="0" noProof="0" dirty="0">
              <a:ln>
                <a:noFill/>
              </a:ln>
              <a:solidFill>
                <a:prstClr val="black"/>
              </a:solidFill>
              <a:effectLst/>
              <a:uLnTx/>
              <a:uFillTx/>
              <a:latin typeface="Calibri Light" charset="0"/>
              <a:ea typeface="Calibri Light" charset="0"/>
              <a:cs typeface="Calibri Light" charset="0"/>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
        <p:nvSpPr>
          <p:cNvPr id="4" name="Rectangle 3"/>
          <p:cNvSpPr/>
          <p:nvPr userDrawn="1"/>
        </p:nvSpPr>
        <p:spPr>
          <a:xfrm>
            <a:off x="0" y="0"/>
            <a:ext cx="12192000" cy="148281"/>
          </a:xfrm>
          <a:prstGeom prst="rect">
            <a:avLst/>
          </a:prstGeom>
          <a:solidFill>
            <a:srgbClr val="55015B"/>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1407809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2024-06-21</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141185147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87" r:id="rId67"/>
    <p:sldLayoutId id="2147483888" r:id="rId68"/>
    <p:sldLayoutId id="2147483889" r:id="rId69"/>
    <p:sldLayoutId id="2147483890" r:id="rId70"/>
    <p:sldLayoutId id="2147483891" r:id="rId71"/>
    <p:sldLayoutId id="2147483892" r:id="rId72"/>
    <p:sldLayoutId id="2147483893" r:id="rId73"/>
    <p:sldLayoutId id="2147483894" r:id="rId74"/>
    <p:sldLayoutId id="2147483895" r:id="rId75"/>
    <p:sldLayoutId id="2147483896" r:id="rId76"/>
    <p:sldLayoutId id="2147483897" r:id="rId77"/>
    <p:sldLayoutId id="2147483898" r:id="rId78"/>
    <p:sldLayoutId id="2147483899" r:id="rId79"/>
    <p:sldLayoutId id="2147483900" r:id="rId80"/>
    <p:sldLayoutId id="2147483901" r:id="rId8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6"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6" y="1981203"/>
            <a:ext cx="108301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5" name="Straight Connector 4"/>
          <p:cNvCxnSpPr/>
          <p:nvPr/>
        </p:nvCxnSpPr>
        <p:spPr>
          <a:xfrm flipH="1">
            <a:off x="422636"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56662" y="6103688"/>
            <a:ext cx="1124897" cy="869316"/>
          </a:xfrm>
          <a:prstGeom prst="rect">
            <a:avLst/>
          </a:prstGeom>
        </p:spPr>
      </p:pic>
    </p:spTree>
    <p:extLst>
      <p:ext uri="{BB962C8B-B14F-4D97-AF65-F5344CB8AC3E}">
        <p14:creationId xmlns:p14="http://schemas.microsoft.com/office/powerpoint/2010/main" val="228684465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Lst>
  <p:hf hdr="0" ftr="0" dt="0"/>
  <p:txStyles>
    <p:titleStyle>
      <a:lvl1pPr algn="l" defTabSz="914377"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594" indent="-228594" algn="l" defTabSz="914377"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189" indent="-228594" algn="l" defTabSz="914377"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783" indent="-228594" algn="l" defTabSz="914377"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377" indent="-228594" algn="l" defTabSz="914377"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2971" indent="-228594" algn="l" defTabSz="914377"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pmadata.org/data/survey-methodology" TargetMode="External"/><Relationship Id="rId2" Type="http://schemas.openxmlformats.org/officeDocument/2006/relationships/notesSlide" Target="../notesSlides/notesSlide1.xml"/><Relationship Id="rId1" Type="http://schemas.openxmlformats.org/officeDocument/2006/relationships/slideLayout" Target="../slideLayouts/slideLayout125.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3.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3.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3.xml"/><Relationship Id="rId6" Type="http://schemas.openxmlformats.org/officeDocument/2006/relationships/image" Target="../media/image13.png"/><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13.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13.xml"/><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4.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cid:image004.jpg@01D4EB97.81C1D560" TargetMode="External"/><Relationship Id="rId12"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3.xml"/><Relationship Id="rId6" Type="http://schemas.openxmlformats.org/officeDocument/2006/relationships/image" Target="../media/image31.jpeg"/><Relationship Id="rId11" Type="http://schemas.openxmlformats.org/officeDocument/2006/relationships/image" Target="cid:image006.png@01D4EB97.81C1D560" TargetMode="External"/><Relationship Id="rId5" Type="http://schemas.openxmlformats.org/officeDocument/2006/relationships/image" Target="cid:image003.png@01D4EB97.81C1D560" TargetMode="Externa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cid:image005.png@01D4EB97.81C1D560" TargetMode="External"/><Relationship Id="rId1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hyperlink" Target="https://thenounproject.com/icon/angry-phone-call-2767325/" TargetMode="External"/><Relationship Id="rId2" Type="http://schemas.openxmlformats.org/officeDocument/2006/relationships/hyperlink" Target="https://thenounproject.com/icon/businessman-destroying-phone-2735404/" TargetMode="External"/><Relationship Id="rId1" Type="http://schemas.openxmlformats.org/officeDocument/2006/relationships/slideLayout" Target="../slideLayouts/slideLayout81.xml"/><Relationship Id="rId6" Type="http://schemas.openxmlformats.org/officeDocument/2006/relationships/hyperlink" Target="https://thenounproject.com/icon/outgoing-call-907491/" TargetMode="External"/><Relationship Id="rId5" Type="http://schemas.openxmlformats.org/officeDocument/2006/relationships/hyperlink" Target="https://thenounproject.com/icon/complain-2767342/" TargetMode="External"/><Relationship Id="rId4" Type="http://schemas.openxmlformats.org/officeDocument/2006/relationships/hyperlink" Target="https://thenounproject.com/icon/phone-call-problem-276732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5D5048-12F9-BE22-DD56-FDC3B2860453}"/>
              </a:ext>
            </a:extLst>
          </p:cNvPr>
          <p:cNvSpPr txBox="1"/>
          <p:nvPr/>
        </p:nvSpPr>
        <p:spPr>
          <a:xfrm>
            <a:off x="393314" y="1097280"/>
            <a:ext cx="11405373" cy="566231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Nous vous invitons à utiliser et adapter ces outils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Quel que soit l’outil que vous découvrirez et déciderez d’essayer, vous devrez nécessairement l’adapter à votre contexte. Par exemple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Changer la formulation d’une question </a:t>
            </a:r>
            <a:r>
              <a:rPr kumimoji="0" lang="fr-FR"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Certains outils contiennent des questions tirées de nos questionnaires (</a:t>
            </a:r>
            <a:r>
              <a:rPr kumimoji="0" lang="fr-FR" sz="1600" b="0" i="1" u="none" strike="noStrike" kern="1200" cap="none" spc="0" normalizeH="0" baseline="0" noProof="0" dirty="0">
                <a:ln>
                  <a:noFill/>
                </a:ln>
                <a:solidFill>
                  <a:srgbClr val="0563C1"/>
                </a:solidFill>
                <a:effectLst/>
                <a:uLnTx/>
                <a:uFillTx/>
                <a:latin typeface="Segoe UI" panose="020B0502040204020203" pitchFamily="34" charset="0"/>
                <a:ea typeface="Calibri" panose="020F0502020204030204" pitchFamily="34" charset="0"/>
                <a:cs typeface="Segoe UI" panose="020B0502040204020203" pitchFamily="34" charset="0"/>
                <a:hlinkClick r:id="rId3"/>
              </a:rPr>
              <a:t>accessibles au public ici</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avec leur propre numérotation. Notez que dans certains cas, le numéro des questions change selon les phases d’enquête, mais toute question citée dans un outil suit une numérotation cohérente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au sein</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de cet outil.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Choisissez le pronom qui vous convient : </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Nous utilisons souvent des pronoms féminins dans la mesure où PMA travaille avec des femmes enquêtrices ;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en outre,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cela ne nous déplaît pas d’utiliser le pronom féminin par défaut, pour une fois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ASTUCE</a:t>
            </a:r>
            <a:r>
              <a:rPr kumimoji="0" lang="fr-FR" sz="1800" b="1"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N’hésitez pas à utiliser notre système d’hashtags !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Parce que ces outils ont été utilisés dans différents pays, nous avons développé un système de hashtags simple pour identifier les endroits où les informations doivent être actualisées ou adaptées en fonction du pays, du contexte, de la culture et du programme.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Par exemple, les informations qui sont propre à un pays dans un outil sont repérables par l’hashtag en anglais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#countryspecific</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voire un niveau géographique encore plus spécifique, comme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#districtlevel</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ou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#localpartner</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Les informations dont la date doit être modifiée sont associées à l’hashtag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#todaysdate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ou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lastyear</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Ces hashtags permettent à celles et ceux qui adaptent l’outil d’utiliser la fonction </a:t>
            </a:r>
            <a:r>
              <a:rPr kumimoji="0" lang="fr-FR" sz="1600" b="0" i="0" u="none" strike="noStrike" kern="1200" cap="none" spc="0" normalizeH="0" baseline="0" noProof="0" dirty="0" err="1">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Find&amp;Replace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(Chercher et Remplacer) pour identifier rapidement et mettre à jour l’information pertinente.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400" cap="none" spc="-5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US" sz="1600" b="0" i="0" u="none" strike="noStrike" kern="1400" cap="none" spc="-5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endParaRPr>
          </a:p>
        </p:txBody>
      </p:sp>
      <p:pic>
        <p:nvPicPr>
          <p:cNvPr id="8" name="Picture 7">
            <a:extLst>
              <a:ext uri="{FF2B5EF4-FFF2-40B4-BE49-F238E27FC236}">
                <a16:creationId xmlns:a16="http://schemas.microsoft.com/office/drawing/2014/main" id="{3EA1F643-9F5E-23D9-F756-03BEE56D3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6" y="25052"/>
            <a:ext cx="1774854" cy="1371600"/>
          </a:xfrm>
          <a:prstGeom prst="rect">
            <a:avLst/>
          </a:prstGeom>
        </p:spPr>
      </p:pic>
      <p:pic>
        <p:nvPicPr>
          <p:cNvPr id="1028" name="Picture 4">
            <a:extLst>
              <a:ext uri="{FF2B5EF4-FFF2-40B4-BE49-F238E27FC236}">
                <a16:creationId xmlns:a16="http://schemas.microsoft.com/office/drawing/2014/main" id="{44B94E4E-5D4D-2BE5-9F39-FFF6F9D34D3B}"/>
              </a:ext>
            </a:extLst>
          </p:cNvPr>
          <p:cNvPicPr>
            <a:picLocks noChangeAspect="1" noChangeArrowheads="1"/>
          </p:cNvPicPr>
          <p:nvPr/>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9255857" y="299372"/>
            <a:ext cx="2569946" cy="8229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D3F1AD6-6EEB-A63B-716D-9BBA07BD9492}"/>
              </a:ext>
            </a:extLst>
          </p:cNvPr>
          <p:cNvSpPr/>
          <p:nvPr/>
        </p:nvSpPr>
        <p:spPr bwMode="auto">
          <a:xfrm>
            <a:off x="112734" y="127608"/>
            <a:ext cx="11937304" cy="6705340"/>
          </a:xfrm>
          <a:prstGeom prst="rect">
            <a:avLst/>
          </a:prstGeom>
          <a:noFill/>
          <a:ln w="304800" cap="flat">
            <a:solidFill>
              <a:srgbClr val="55015B"/>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EE13B0-C4E0-D9EA-C58F-190E2B55AB66}"/>
              </a:ext>
            </a:extLst>
          </p:cNvPr>
          <p:cNvGrpSpPr/>
          <p:nvPr/>
        </p:nvGrpSpPr>
        <p:grpSpPr>
          <a:xfrm>
            <a:off x="6970161" y="3817100"/>
            <a:ext cx="601771" cy="587061"/>
            <a:chOff x="4922729" y="367080"/>
            <a:chExt cx="988673" cy="964505"/>
          </a:xfrm>
        </p:grpSpPr>
        <p:sp>
          <p:nvSpPr>
            <p:cNvPr id="2" name="Minus Sign 1">
              <a:extLst>
                <a:ext uri="{FF2B5EF4-FFF2-40B4-BE49-F238E27FC236}">
                  <a16:creationId xmlns:a16="http://schemas.microsoft.com/office/drawing/2014/main" id="{ED1EA136-2F1E-6AF5-5FD1-D57AC45F4C7B}"/>
                </a:ext>
              </a:extLst>
            </p:cNvPr>
            <p:cNvSpPr/>
            <p:nvPr/>
          </p:nvSpPr>
          <p:spPr bwMode="auto">
            <a:xfrm>
              <a:off x="4922729" y="51356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inus Sign 2">
              <a:extLst>
                <a:ext uri="{FF2B5EF4-FFF2-40B4-BE49-F238E27FC236}">
                  <a16:creationId xmlns:a16="http://schemas.microsoft.com/office/drawing/2014/main" id="{22B651F3-8283-65CC-3AA6-434055A77110}"/>
                </a:ext>
              </a:extLst>
            </p:cNvPr>
            <p:cNvSpPr/>
            <p:nvPr/>
          </p:nvSpPr>
          <p:spPr bwMode="auto">
            <a:xfrm>
              <a:off x="4922729" y="742670"/>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Minus Sign 3">
              <a:extLst>
                <a:ext uri="{FF2B5EF4-FFF2-40B4-BE49-F238E27FC236}">
                  <a16:creationId xmlns:a16="http://schemas.microsoft.com/office/drawing/2014/main" id="{B117746F-1879-0A2C-93C9-A7A48C76CAE5}"/>
                </a:ext>
              </a:extLst>
            </p:cNvPr>
            <p:cNvSpPr/>
            <p:nvPr/>
          </p:nvSpPr>
          <p:spPr bwMode="auto">
            <a:xfrm rot="5400000">
              <a:off x="4794640"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Minus Sign 4">
              <a:extLst>
                <a:ext uri="{FF2B5EF4-FFF2-40B4-BE49-F238E27FC236}">
                  <a16:creationId xmlns:a16="http://schemas.microsoft.com/office/drawing/2014/main" id="{3BA77F33-94E9-6A3F-67FA-52639E97FCFC}"/>
                </a:ext>
              </a:extLst>
            </p:cNvPr>
            <p:cNvSpPr/>
            <p:nvPr/>
          </p:nvSpPr>
          <p:spPr bwMode="auto">
            <a:xfrm rot="5400000">
              <a:off x="5048544"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Minus Sign 5">
              <a:extLst>
                <a:ext uri="{FF2B5EF4-FFF2-40B4-BE49-F238E27FC236}">
                  <a16:creationId xmlns:a16="http://schemas.microsoft.com/office/drawing/2014/main" id="{3F1F8D47-85FD-F5F6-0894-196B4024B2B0}"/>
                </a:ext>
              </a:extLst>
            </p:cNvPr>
            <p:cNvSpPr/>
            <p:nvPr/>
          </p:nvSpPr>
          <p:spPr bwMode="auto">
            <a:xfrm>
              <a:off x="4946898" y="742671"/>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1439AEA4-BCDF-3168-6189-8F7109DAABB0}"/>
                </a:ext>
              </a:extLst>
            </p:cNvPr>
            <p:cNvSpPr/>
            <p:nvPr/>
          </p:nvSpPr>
          <p:spPr bwMode="auto">
            <a:xfrm rot="5400000">
              <a:off x="4818809"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id="{F7DEB993-170C-7CDB-39B1-23F574A441B0}"/>
                </a:ext>
              </a:extLst>
            </p:cNvPr>
            <p:cNvSpPr/>
            <p:nvPr/>
          </p:nvSpPr>
          <p:spPr bwMode="auto">
            <a:xfrm rot="5400000">
              <a:off x="5072713"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961FF213-930B-A505-358A-D78592B82165}"/>
              </a:ext>
            </a:extLst>
          </p:cNvPr>
          <p:cNvSpPr txBox="1"/>
          <p:nvPr/>
        </p:nvSpPr>
        <p:spPr>
          <a:xfrm>
            <a:off x="4679893" y="-57058"/>
            <a:ext cx="28322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www.pmadata.org/stlr</a:t>
            </a:r>
          </a:p>
        </p:txBody>
      </p:sp>
    </p:spTree>
    <p:extLst>
      <p:ext uri="{BB962C8B-B14F-4D97-AF65-F5344CB8AC3E}">
        <p14:creationId xmlns:p14="http://schemas.microsoft.com/office/powerpoint/2010/main" val="134251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E5301-78B7-E14E-B806-2F25C473DDB0}"/>
              </a:ext>
            </a:extLst>
          </p:cNvPr>
          <p:cNvSpPr>
            <a:spLocks noGrp="1"/>
          </p:cNvSpPr>
          <p:nvPr>
            <p:ph idx="1"/>
          </p:nvPr>
        </p:nvSpPr>
        <p:spPr>
          <a:xfrm>
            <a:off x="4738255" y="1731077"/>
            <a:ext cx="6729846" cy="3422815"/>
          </a:xfrm>
        </p:spPr>
        <p:txBody>
          <a:bodyPr>
            <a:normAutofit/>
          </a:bodyPr>
          <a:lstStyle/>
          <a:p>
            <a:r>
              <a:rPr lang="fr-FR" sz="3200" dirty="0">
                <a:solidFill>
                  <a:schemeClr val="tx1"/>
                </a:solidFill>
              </a:rPr>
              <a:t>À votre avis, quels défis pourriez-vous rencontrer lors de la collecte de données par téléphone ? </a:t>
            </a:r>
          </a:p>
          <a:p>
            <a:r>
              <a:rPr lang="fr-FR" sz="3200" dirty="0">
                <a:solidFill>
                  <a:schemeClr val="tx1"/>
                </a:solidFill>
              </a:rPr>
              <a:t>Y a-t-il des aspects qui sont plus faciles ou plus agréables que les enquêtes en face à face ? </a:t>
            </a:r>
          </a:p>
        </p:txBody>
      </p:sp>
      <p:sp>
        <p:nvSpPr>
          <p:cNvPr id="2" name="Arrow: Pentagon 1">
            <a:extLst>
              <a:ext uri="{FF2B5EF4-FFF2-40B4-BE49-F238E27FC236}">
                <a16:creationId xmlns:a16="http://schemas.microsoft.com/office/drawing/2014/main" id="{AF0E3A6C-6F8B-8D0E-88C3-AC7A1B8756BF}"/>
              </a:ext>
            </a:extLst>
          </p:cNvPr>
          <p:cNvSpPr/>
          <p:nvPr/>
        </p:nvSpPr>
        <p:spPr>
          <a:xfrm>
            <a:off x="-1" y="127819"/>
            <a:ext cx="4476997" cy="6135330"/>
          </a:xfrm>
          <a:prstGeom prst="homePlate">
            <a:avLst>
              <a:gd name="adj" fmla="val 39744"/>
            </a:avLst>
          </a:prstGeom>
          <a:solidFill>
            <a:srgbClr val="EEC9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fr-FR" sz="4000" b="1" i="0"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Scénario </a:t>
            </a:r>
            <a:r>
              <a:rPr kumimoji="0" lang="en-US" sz="40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n°</a:t>
            </a:r>
            <a:r>
              <a:rPr lang="fr-FR" sz="4000" b="1" noProof="0" dirty="0">
                <a:solidFill>
                  <a:srgbClr val="663366"/>
                </a:solidFill>
                <a:latin typeface="Segoe UI" panose="020B0502040204020203" pitchFamily="34" charset="0"/>
                <a:cs typeface="Segoe UI" panose="020B0502040204020203" pitchFamily="34" charset="0"/>
              </a:rPr>
              <a:t>2</a:t>
            </a:r>
            <a:r>
              <a:rPr kumimoji="0" lang="fr-FR" sz="4000" b="1" i="0"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 : Difficultés et aspects agréables</a:t>
            </a:r>
            <a:endParaRPr lang="fr-FR" sz="4000" dirty="0"/>
          </a:p>
        </p:txBody>
      </p:sp>
    </p:spTree>
    <p:extLst>
      <p:ext uri="{BB962C8B-B14F-4D97-AF65-F5344CB8AC3E}">
        <p14:creationId xmlns:p14="http://schemas.microsoft.com/office/powerpoint/2010/main" val="368445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CE66-F935-564F-8FFE-47A77B3E2657}"/>
              </a:ext>
            </a:extLst>
          </p:cNvPr>
          <p:cNvSpPr>
            <a:spLocks noGrp="1"/>
          </p:cNvSpPr>
          <p:nvPr>
            <p:ph type="title"/>
          </p:nvPr>
        </p:nvSpPr>
        <p:spPr>
          <a:xfrm>
            <a:off x="731837" y="401869"/>
            <a:ext cx="10779219" cy="1116106"/>
          </a:xfrm>
        </p:spPr>
        <p:txBody>
          <a:bodyPr/>
          <a:lstStyle/>
          <a:p>
            <a:r>
              <a:rPr lang="en-US" sz="4000" b="1" dirty="0"/>
              <a:t>Une bonne </a:t>
            </a:r>
            <a:r>
              <a:rPr lang="en-US" sz="4000" b="1" dirty="0" err="1"/>
              <a:t>enquêtrice</a:t>
            </a:r>
            <a:r>
              <a:rPr lang="en-US" sz="4000" b="1" dirty="0"/>
              <a:t> devrait être capable de dire quand un répondant...</a:t>
            </a:r>
          </a:p>
        </p:txBody>
      </p:sp>
      <p:sp>
        <p:nvSpPr>
          <p:cNvPr id="3" name="Content Placeholder 2">
            <a:extLst>
              <a:ext uri="{FF2B5EF4-FFF2-40B4-BE49-F238E27FC236}">
                <a16:creationId xmlns:a16="http://schemas.microsoft.com/office/drawing/2014/main" id="{2B512705-E08D-BB40-8009-FB3D078ED671}"/>
              </a:ext>
            </a:extLst>
          </p:cNvPr>
          <p:cNvSpPr>
            <a:spLocks noGrp="1"/>
          </p:cNvSpPr>
          <p:nvPr>
            <p:ph idx="1"/>
          </p:nvPr>
        </p:nvSpPr>
        <p:spPr>
          <a:xfrm>
            <a:off x="731838" y="1782418"/>
            <a:ext cx="10779219" cy="3968706"/>
          </a:xfrm>
        </p:spPr>
        <p:txBody>
          <a:bodyPr>
            <a:normAutofit/>
          </a:bodyPr>
          <a:lstStyle/>
          <a:p>
            <a:pPr lvl="1">
              <a:lnSpc>
                <a:spcPct val="150000"/>
              </a:lnSpc>
            </a:pPr>
            <a:r>
              <a:rPr lang="en-US" sz="3200" dirty="0">
                <a:solidFill>
                  <a:schemeClr val="tx1"/>
                </a:solidFill>
              </a:rPr>
              <a:t> </a:t>
            </a:r>
            <a:r>
              <a:rPr lang="en-US" sz="3200" dirty="0" err="1">
                <a:solidFill>
                  <a:schemeClr val="tx1"/>
                </a:solidFill>
              </a:rPr>
              <a:t>devient</a:t>
            </a:r>
            <a:r>
              <a:rPr lang="en-US" sz="3200" dirty="0">
                <a:solidFill>
                  <a:schemeClr val="tx1"/>
                </a:solidFill>
              </a:rPr>
              <a:t> </a:t>
            </a:r>
            <a:r>
              <a:rPr lang="en-US" sz="3200" dirty="0" err="1">
                <a:solidFill>
                  <a:schemeClr val="tx1"/>
                </a:solidFill>
              </a:rPr>
              <a:t>irrité</a:t>
            </a:r>
            <a:endParaRPr lang="en-US" sz="3200" dirty="0">
              <a:solidFill>
                <a:schemeClr val="tx1"/>
              </a:solidFill>
            </a:endParaRPr>
          </a:p>
          <a:p>
            <a:pPr lvl="1">
              <a:lnSpc>
                <a:spcPct val="150000"/>
              </a:lnSpc>
            </a:pPr>
            <a:r>
              <a:rPr lang="en-US" sz="3200" dirty="0">
                <a:solidFill>
                  <a:schemeClr val="tx1"/>
                </a:solidFill>
              </a:rPr>
              <a:t> perd de l'intérêt</a:t>
            </a:r>
          </a:p>
          <a:p>
            <a:pPr lvl="1">
              <a:lnSpc>
                <a:spcPct val="150000"/>
              </a:lnSpc>
            </a:pPr>
            <a:r>
              <a:rPr lang="en-US" sz="3200" dirty="0">
                <a:solidFill>
                  <a:schemeClr val="tx1"/>
                </a:solidFill>
              </a:rPr>
              <a:t> a mal compris une question</a:t>
            </a:r>
          </a:p>
          <a:p>
            <a:pPr lvl="1">
              <a:lnSpc>
                <a:spcPct val="150000"/>
              </a:lnSpc>
            </a:pPr>
            <a:r>
              <a:rPr lang="en-US" sz="3200" dirty="0">
                <a:solidFill>
                  <a:schemeClr val="tx1"/>
                </a:solidFill>
              </a:rPr>
              <a:t> hésite à répondre à une question</a:t>
            </a:r>
          </a:p>
          <a:p>
            <a:pPr lvl="1">
              <a:lnSpc>
                <a:spcPct val="150000"/>
              </a:lnSpc>
            </a:pPr>
            <a:r>
              <a:rPr lang="en-US" sz="3200" dirty="0">
                <a:solidFill>
                  <a:schemeClr val="tx1"/>
                </a:solidFill>
              </a:rPr>
              <a:t> est confus ou mal à l'aise</a:t>
            </a:r>
          </a:p>
        </p:txBody>
      </p:sp>
      <p:pic>
        <p:nvPicPr>
          <p:cNvPr id="4" name="Picture 3">
            <a:extLst>
              <a:ext uri="{FF2B5EF4-FFF2-40B4-BE49-F238E27FC236}">
                <a16:creationId xmlns:a16="http://schemas.microsoft.com/office/drawing/2014/main" id="{118E33DE-987B-30F7-36A3-4782E4696699}"/>
              </a:ext>
            </a:extLst>
          </p:cNvPr>
          <p:cNvPicPr>
            <a:picLocks noChangeAspect="1"/>
          </p:cNvPicPr>
          <p:nvPr/>
        </p:nvPicPr>
        <p:blipFill rotWithShape="1">
          <a:blip r:embed="rId3"/>
          <a:srcRect l="15629" r="17880" b="12983"/>
          <a:stretch/>
        </p:blipFill>
        <p:spPr>
          <a:xfrm>
            <a:off x="9705565" y="1480309"/>
            <a:ext cx="1676892" cy="219456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07677ED1-6EE6-B24C-83E9-52C4641E10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018" r="16491" b="12983"/>
          <a:stretch/>
        </p:blipFill>
        <p:spPr>
          <a:xfrm>
            <a:off x="9705565" y="3835353"/>
            <a:ext cx="1676892" cy="219456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D0A5F508-5874-8D27-0AEF-63C9A2283C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344" r="18199" b="12983"/>
          <a:stretch/>
        </p:blipFill>
        <p:spPr>
          <a:xfrm>
            <a:off x="7878439" y="1480309"/>
            <a:ext cx="1575132" cy="2194560"/>
          </a:xfrm>
          <a:prstGeom prst="rect">
            <a:avLst/>
          </a:prstGeom>
        </p:spPr>
      </p:pic>
      <p:pic>
        <p:nvPicPr>
          <p:cNvPr id="7" name="Picture 6">
            <a:extLst>
              <a:ext uri="{FF2B5EF4-FFF2-40B4-BE49-F238E27FC236}">
                <a16:creationId xmlns:a16="http://schemas.microsoft.com/office/drawing/2014/main" id="{0A7FC483-C1E9-6E89-1931-3A76C49309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83" r="15770" b="13450"/>
          <a:stretch/>
        </p:blipFill>
        <p:spPr>
          <a:xfrm>
            <a:off x="7794425" y="3835353"/>
            <a:ext cx="1743160" cy="2194560"/>
          </a:xfrm>
          <a:prstGeom prst="rect">
            <a:avLst/>
          </a:prstGeom>
        </p:spPr>
      </p:pic>
    </p:spTree>
    <p:extLst>
      <p:ext uri="{BB962C8B-B14F-4D97-AF65-F5344CB8AC3E}">
        <p14:creationId xmlns:p14="http://schemas.microsoft.com/office/powerpoint/2010/main" val="16255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DBB89C-AA96-6F87-B1AE-EC225C4079EB}"/>
              </a:ext>
            </a:extLst>
          </p:cNvPr>
          <p:cNvSpPr/>
          <p:nvPr/>
        </p:nvSpPr>
        <p:spPr>
          <a:xfrm>
            <a:off x="0" y="1287049"/>
            <a:ext cx="12192001" cy="4283901"/>
          </a:xfrm>
          <a:prstGeom prst="rect">
            <a:avLst/>
          </a:prstGeom>
          <a:solidFill>
            <a:srgbClr val="247085"/>
          </a:solidFill>
          <a:effectLst>
            <a:innerShdw blurRad="50800" dist="25400" dir="13500000">
              <a:srgbClr val="FFFFFF">
                <a:alpha val="75000"/>
              </a:srgbClr>
            </a:innerShdw>
            <a:outerShdw blurRad="63500" dist="25400" dir="5400000" rotWithShape="0">
              <a:srgbClr val="808080">
                <a:alpha val="7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6872C6-FDE3-3DEA-31B2-A0A0ACFBB236}"/>
              </a:ext>
            </a:extLst>
          </p:cNvPr>
          <p:cNvSpPr txBox="1"/>
          <p:nvPr/>
        </p:nvSpPr>
        <p:spPr>
          <a:xfrm>
            <a:off x="1154482" y="2169173"/>
            <a:ext cx="9883036" cy="2862322"/>
          </a:xfrm>
          <a:prstGeom prst="rect">
            <a:avLst/>
          </a:prstGeom>
          <a:noFill/>
        </p:spPr>
        <p:txBody>
          <a:bodyPr wrap="square">
            <a:spAutoFit/>
          </a:bodyPr>
          <a:lstStyle/>
          <a:p>
            <a:pPr algn="ctr"/>
            <a:r>
              <a:rPr lang="fr-FR" sz="6000" b="1" u="sng" dirty="0">
                <a:solidFill>
                  <a:schemeClr val="bg1"/>
                </a:solidFill>
                <a:latin typeface="Segoe UI" panose="020B0502040204020203" pitchFamily="34" charset="0"/>
                <a:cs typeface="Segoe UI" panose="020B0502040204020203" pitchFamily="34" charset="0"/>
              </a:rPr>
              <a:t>4 techniques</a:t>
            </a:r>
            <a:r>
              <a:rPr lang="fr-FR" sz="6000" dirty="0">
                <a:solidFill>
                  <a:schemeClr val="bg1"/>
                </a:solidFill>
                <a:latin typeface="Segoe UI" panose="020B0502040204020203" pitchFamily="34" charset="0"/>
                <a:cs typeface="Segoe UI" panose="020B0502040204020203" pitchFamily="34" charset="0"/>
              </a:rPr>
              <a:t> pour améliorer la qualité</a:t>
            </a:r>
          </a:p>
          <a:p>
            <a:pPr algn="ctr"/>
            <a:r>
              <a:rPr lang="fr-FR" sz="6000" dirty="0">
                <a:solidFill>
                  <a:schemeClr val="bg1"/>
                </a:solidFill>
                <a:latin typeface="Segoe UI" panose="020B0502040204020203" pitchFamily="34" charset="0"/>
                <a:cs typeface="Segoe UI" panose="020B0502040204020203" pitchFamily="34" charset="0"/>
              </a:rPr>
              <a:t>des interactions</a:t>
            </a:r>
            <a:endParaRPr lang="en-US" sz="60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4780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Callout 14">
            <a:extLst>
              <a:ext uri="{FF2B5EF4-FFF2-40B4-BE49-F238E27FC236}">
                <a16:creationId xmlns:a16="http://schemas.microsoft.com/office/drawing/2014/main" id="{45E88B0D-C1C6-4B7F-B16C-728791CDD349}"/>
              </a:ext>
            </a:extLst>
          </p:cNvPr>
          <p:cNvSpPr/>
          <p:nvPr/>
        </p:nvSpPr>
        <p:spPr>
          <a:xfrm>
            <a:off x="3038321" y="4631377"/>
            <a:ext cx="3218661" cy="1135695"/>
          </a:xfrm>
          <a:prstGeom prst="wedgeEllipseCallout">
            <a:avLst>
              <a:gd name="adj1" fmla="val -75808"/>
              <a:gd name="adj2" fmla="val -127581"/>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Segoe UI" panose="020B0502040204020203" pitchFamily="34" charset="0"/>
                <a:cs typeface="Segoe UI" panose="020B0502040204020203" pitchFamily="34" charset="0"/>
              </a:rPr>
              <a:t>Laissez-moi essayer à nouveau.</a:t>
            </a:r>
          </a:p>
        </p:txBody>
      </p:sp>
      <p:sp>
        <p:nvSpPr>
          <p:cNvPr id="7" name="Oval 6">
            <a:extLst>
              <a:ext uri="{FF2B5EF4-FFF2-40B4-BE49-F238E27FC236}">
                <a16:creationId xmlns:a16="http://schemas.microsoft.com/office/drawing/2014/main" id="{4271F2CD-6C6A-47DE-A597-9961F884CA6D}"/>
              </a:ext>
            </a:extLst>
          </p:cNvPr>
          <p:cNvSpPr/>
          <p:nvPr/>
        </p:nvSpPr>
        <p:spPr>
          <a:xfrm>
            <a:off x="423768" y="231737"/>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1</a:t>
            </a:r>
            <a:endParaRPr lang="fr-FR" sz="8800" b="1" dirty="0"/>
          </a:p>
        </p:txBody>
      </p:sp>
      <p:sp>
        <p:nvSpPr>
          <p:cNvPr id="8" name="TextBox 7">
            <a:extLst>
              <a:ext uri="{FF2B5EF4-FFF2-40B4-BE49-F238E27FC236}">
                <a16:creationId xmlns:a16="http://schemas.microsoft.com/office/drawing/2014/main" id="{1B6E2BE1-B30A-4354-A01A-090B965CFE96}"/>
              </a:ext>
            </a:extLst>
          </p:cNvPr>
          <p:cNvSpPr txBox="1"/>
          <p:nvPr/>
        </p:nvSpPr>
        <p:spPr>
          <a:xfrm>
            <a:off x="2021245" y="426553"/>
            <a:ext cx="9577482" cy="2492990"/>
          </a:xfrm>
          <a:prstGeom prst="rect">
            <a:avLst/>
          </a:prstGeom>
          <a:noFill/>
        </p:spPr>
        <p:txBody>
          <a:bodyPr wrap="square">
            <a:spAutoFit/>
          </a:bodyPr>
          <a:lstStyle/>
          <a:p>
            <a:r>
              <a:rPr lang="fr-FR" sz="3600" dirty="0">
                <a:solidFill>
                  <a:srgbClr val="663366"/>
                </a:solidFill>
                <a:latin typeface="Segoe UI" panose="020B0502040204020203" pitchFamily="34" charset="0"/>
                <a:cs typeface="Segoe UI" panose="020B0502040204020203" pitchFamily="34" charset="0"/>
              </a:rPr>
              <a:t>Utilisez des </a:t>
            </a:r>
            <a:r>
              <a:rPr lang="fr-FR" sz="3600" b="1" dirty="0">
                <a:solidFill>
                  <a:srgbClr val="663366"/>
                </a:solidFill>
                <a:latin typeface="Segoe UI" panose="020B0502040204020203" pitchFamily="34" charset="0"/>
                <a:cs typeface="Segoe UI" panose="020B0502040204020203" pitchFamily="34" charset="0"/>
              </a:rPr>
              <a:t>formulations courtes et informelles</a:t>
            </a:r>
            <a:r>
              <a:rPr lang="fr-FR" sz="3600" dirty="0">
                <a:solidFill>
                  <a:srgbClr val="663366"/>
                </a:solidFill>
                <a:latin typeface="Segoe UI" panose="020B0502040204020203" pitchFamily="34" charset="0"/>
                <a:cs typeface="Segoe UI" panose="020B0502040204020203" pitchFamily="34" charset="0"/>
              </a:rPr>
              <a:t>, pour promouvoir la conversation.</a:t>
            </a:r>
          </a:p>
          <a:p>
            <a:r>
              <a:rPr lang="fr-FR" sz="2800" dirty="0">
                <a:solidFill>
                  <a:srgbClr val="663366"/>
                </a:solidFill>
                <a:latin typeface="Segoe UI" panose="020B0502040204020203" pitchFamily="34" charset="0"/>
                <a:cs typeface="Segoe UI" panose="020B0502040204020203" pitchFamily="34" charset="0"/>
              </a:rPr>
              <a:t>C'est toujours plus intéressant lorsqu'il y a des interactions pendant un appel téléphonique que lorsque l'interviewer parle beaucoup. </a:t>
            </a:r>
          </a:p>
        </p:txBody>
      </p:sp>
      <p:sp>
        <p:nvSpPr>
          <p:cNvPr id="12" name="Oval Callout 14">
            <a:extLst>
              <a:ext uri="{FF2B5EF4-FFF2-40B4-BE49-F238E27FC236}">
                <a16:creationId xmlns:a16="http://schemas.microsoft.com/office/drawing/2014/main" id="{6646E12A-B657-443D-9A7F-250A2EFC08D2}"/>
              </a:ext>
            </a:extLst>
          </p:cNvPr>
          <p:cNvSpPr/>
          <p:nvPr/>
        </p:nvSpPr>
        <p:spPr>
          <a:xfrm>
            <a:off x="4917943" y="2660073"/>
            <a:ext cx="6516538" cy="2362256"/>
          </a:xfrm>
          <a:prstGeom prst="wedgeEllipseCallout">
            <a:avLst>
              <a:gd name="adj1" fmla="val -91275"/>
              <a:gd name="adj2" fmla="val -7297"/>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FR" sz="2400" dirty="0">
                <a:latin typeface="Segoe UI" panose="020B0502040204020203" pitchFamily="34" charset="0"/>
                <a:cs typeface="Segoe UI" panose="020B0502040204020203" pitchFamily="34" charset="0"/>
              </a:rPr>
              <a:t>Et si je vous expliquais cela d'une autre manière, afin que vous compreniez un peu mieux et que vous puissiez répondre avec un peu plus de précision et de clarté ?</a:t>
            </a:r>
          </a:p>
        </p:txBody>
      </p:sp>
      <p:sp>
        <p:nvSpPr>
          <p:cNvPr id="11" name="Cross 10">
            <a:extLst>
              <a:ext uri="{FF2B5EF4-FFF2-40B4-BE49-F238E27FC236}">
                <a16:creationId xmlns:a16="http://schemas.microsoft.com/office/drawing/2014/main" id="{4036BCB0-DBFC-4BC0-ADD3-284B9E233CAC}"/>
              </a:ext>
            </a:extLst>
          </p:cNvPr>
          <p:cNvSpPr/>
          <p:nvPr/>
        </p:nvSpPr>
        <p:spPr>
          <a:xfrm rot="2869720">
            <a:off x="6878011" y="2522468"/>
            <a:ext cx="2596403" cy="2600985"/>
          </a:xfrm>
          <a:prstGeom prst="plus">
            <a:avLst>
              <a:gd name="adj" fmla="val 47263"/>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Picture 1">
            <a:extLst>
              <a:ext uri="{FF2B5EF4-FFF2-40B4-BE49-F238E27FC236}">
                <a16:creationId xmlns:a16="http://schemas.microsoft.com/office/drawing/2014/main" id="{473F3CBA-3E29-DE44-0446-61BE83D9AF4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8651" y="3077727"/>
            <a:ext cx="1955359" cy="3176993"/>
          </a:xfrm>
          <a:prstGeom prst="rect">
            <a:avLst/>
          </a:prstGeom>
        </p:spPr>
      </p:pic>
    </p:spTree>
    <p:extLst>
      <p:ext uri="{BB962C8B-B14F-4D97-AF65-F5344CB8AC3E}">
        <p14:creationId xmlns:p14="http://schemas.microsoft.com/office/powerpoint/2010/main" val="308312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7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26" presetClass="exit" presetSubtype="0" fill="hold" grpId="1" nodeType="withEffect">
                                  <p:stCondLst>
                                    <p:cond delay="0"/>
                                  </p:stCondLst>
                                  <p:childTnLst>
                                    <p:animEffect transition="out" filter="wipe(down)">
                                      <p:cBhvr>
                                        <p:cTn id="13" dur="180" accel="50000">
                                          <p:stCondLst>
                                            <p:cond delay="1820"/>
                                          </p:stCondLst>
                                        </p:cTn>
                                        <p:tgtEl>
                                          <p:spTgt spid="12"/>
                                        </p:tgtEl>
                                      </p:cBhvr>
                                    </p:animEffect>
                                    <p:anim calcmode="lin" valueType="num">
                                      <p:cBhvr>
                                        <p:cTn id="14"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21" dur="26">
                                          <p:stCondLst>
                                            <p:cond delay="620"/>
                                          </p:stCondLst>
                                        </p:cTn>
                                        <p:tgtEl>
                                          <p:spTgt spid="12"/>
                                        </p:tgtEl>
                                      </p:cBhvr>
                                      <p:to x="100000" y="60000"/>
                                    </p:animScale>
                                    <p:animScale>
                                      <p:cBhvr>
                                        <p:cTn id="22" dur="166" decel="50000">
                                          <p:stCondLst>
                                            <p:cond delay="646"/>
                                          </p:stCondLst>
                                        </p:cTn>
                                        <p:tgtEl>
                                          <p:spTgt spid="12"/>
                                        </p:tgtEl>
                                      </p:cBhvr>
                                      <p:to x="100000" y="100000"/>
                                    </p:animScale>
                                    <p:animScale>
                                      <p:cBhvr>
                                        <p:cTn id="23" dur="26">
                                          <p:stCondLst>
                                            <p:cond delay="1312"/>
                                          </p:stCondLst>
                                        </p:cTn>
                                        <p:tgtEl>
                                          <p:spTgt spid="12"/>
                                        </p:tgtEl>
                                      </p:cBhvr>
                                      <p:to x="100000" y="80000"/>
                                    </p:animScale>
                                    <p:animScale>
                                      <p:cBhvr>
                                        <p:cTn id="24" dur="166" decel="50000">
                                          <p:stCondLst>
                                            <p:cond delay="1338"/>
                                          </p:stCondLst>
                                        </p:cTn>
                                        <p:tgtEl>
                                          <p:spTgt spid="12"/>
                                        </p:tgtEl>
                                      </p:cBhvr>
                                      <p:to x="100000" y="100000"/>
                                    </p:animScale>
                                    <p:animScale>
                                      <p:cBhvr>
                                        <p:cTn id="25" dur="26">
                                          <p:stCondLst>
                                            <p:cond delay="1642"/>
                                          </p:stCondLst>
                                        </p:cTn>
                                        <p:tgtEl>
                                          <p:spTgt spid="12"/>
                                        </p:tgtEl>
                                      </p:cBhvr>
                                      <p:to x="100000" y="90000"/>
                                    </p:animScale>
                                    <p:animScale>
                                      <p:cBhvr>
                                        <p:cTn id="26" dur="166" decel="50000">
                                          <p:stCondLst>
                                            <p:cond delay="1668"/>
                                          </p:stCondLst>
                                        </p:cTn>
                                        <p:tgtEl>
                                          <p:spTgt spid="12"/>
                                        </p:tgtEl>
                                      </p:cBhvr>
                                      <p:to x="100000" y="100000"/>
                                    </p:animScale>
                                    <p:animScale>
                                      <p:cBhvr>
                                        <p:cTn id="27" dur="26">
                                          <p:stCondLst>
                                            <p:cond delay="1808"/>
                                          </p:stCondLst>
                                        </p:cTn>
                                        <p:tgtEl>
                                          <p:spTgt spid="12"/>
                                        </p:tgtEl>
                                      </p:cBhvr>
                                      <p:to x="100000" y="95000"/>
                                    </p:animScale>
                                    <p:animScale>
                                      <p:cBhvr>
                                        <p:cTn id="28" dur="166" decel="50000">
                                          <p:stCondLst>
                                            <p:cond delay="1834"/>
                                          </p:stCondLst>
                                        </p:cTn>
                                        <p:tgtEl>
                                          <p:spTgt spid="12"/>
                                        </p:tgtEl>
                                      </p:cBhvr>
                                      <p:to x="100000" y="100000"/>
                                    </p:animScale>
                                    <p:set>
                                      <p:cBhvr>
                                        <p:cTn id="29" dur="1" fill="hold">
                                          <p:stCondLst>
                                            <p:cond delay="1999"/>
                                          </p:stCondLst>
                                        </p:cTn>
                                        <p:tgtEl>
                                          <p:spTgt spid="12"/>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2" grpId="1"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5E82754-2BCB-4E9A-AFC6-A818EF615609}"/>
              </a:ext>
            </a:extLst>
          </p:cNvPr>
          <p:cNvSpPr/>
          <p:nvPr/>
        </p:nvSpPr>
        <p:spPr>
          <a:xfrm>
            <a:off x="423768" y="231737"/>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2</a:t>
            </a:r>
            <a:endParaRPr lang="fr-FR" sz="8800" b="1" dirty="0"/>
          </a:p>
        </p:txBody>
      </p:sp>
      <p:sp>
        <p:nvSpPr>
          <p:cNvPr id="5" name="TextBox 4">
            <a:extLst>
              <a:ext uri="{FF2B5EF4-FFF2-40B4-BE49-F238E27FC236}">
                <a16:creationId xmlns:a16="http://schemas.microsoft.com/office/drawing/2014/main" id="{0B73250B-74C2-49BA-BEFE-21A50D26FC35}"/>
              </a:ext>
            </a:extLst>
          </p:cNvPr>
          <p:cNvSpPr txBox="1"/>
          <p:nvPr/>
        </p:nvSpPr>
        <p:spPr>
          <a:xfrm>
            <a:off x="1946069" y="426553"/>
            <a:ext cx="9822163" cy="2739211"/>
          </a:xfrm>
          <a:prstGeom prst="rect">
            <a:avLst/>
          </a:prstGeom>
          <a:noFill/>
        </p:spPr>
        <p:txBody>
          <a:bodyPr wrap="square">
            <a:spAutoFit/>
          </a:bodyPr>
          <a:lstStyle/>
          <a:p>
            <a:r>
              <a:rPr lang="en-US" sz="3600" dirty="0">
                <a:solidFill>
                  <a:srgbClr val="663366"/>
                </a:solidFill>
                <a:latin typeface="Segoe UI" panose="020B0502040204020203" pitchFamily="34" charset="0"/>
                <a:cs typeface="Segoe UI" panose="020B0502040204020203" pitchFamily="34" charset="0"/>
              </a:rPr>
              <a:t>Suivez le </a:t>
            </a:r>
            <a:r>
              <a:rPr lang="en-US" sz="3600" b="1" dirty="0">
                <a:solidFill>
                  <a:srgbClr val="663366"/>
                </a:solidFill>
                <a:latin typeface="Segoe UI" panose="020B0502040204020203" pitchFamily="34" charset="0"/>
                <a:cs typeface="Segoe UI" panose="020B0502040204020203" pitchFamily="34" charset="0"/>
              </a:rPr>
              <a:t>rythme et le ton de </a:t>
            </a:r>
            <a:r>
              <a:rPr lang="en-US" sz="3600" dirty="0">
                <a:solidFill>
                  <a:srgbClr val="663366"/>
                </a:solidFill>
                <a:latin typeface="Segoe UI" panose="020B0502040204020203" pitchFamily="34" charset="0"/>
                <a:cs typeface="Segoe UI" panose="020B0502040204020203" pitchFamily="34" charset="0"/>
              </a:rPr>
              <a:t>la personne interrogée.</a:t>
            </a:r>
          </a:p>
          <a:p>
            <a:r>
              <a:rPr lang="en-US" sz="2800" i="1" dirty="0" err="1">
                <a:solidFill>
                  <a:srgbClr val="663366"/>
                </a:solidFill>
                <a:latin typeface="Segoe UI" panose="020B0502040204020203" pitchFamily="34" charset="0"/>
                <a:cs typeface="Segoe UI" panose="020B0502040204020203" pitchFamily="34" charset="0"/>
              </a:rPr>
              <a:t>Soyez</a:t>
            </a:r>
            <a:r>
              <a:rPr lang="en-US" sz="2800" i="1" dirty="0">
                <a:solidFill>
                  <a:srgbClr val="663366"/>
                </a:solidFill>
                <a:latin typeface="Segoe UI" panose="020B0502040204020203" pitchFamily="34" charset="0"/>
                <a:cs typeface="Segoe UI" panose="020B0502040204020203" pitchFamily="34" charset="0"/>
              </a:rPr>
              <a:t> attentive au rythme et au ton de vos premières interactions avec le répondant, et essayez de vous y conformer.</a:t>
            </a:r>
          </a:p>
          <a:p>
            <a:pPr lvl="1"/>
            <a:r>
              <a:rPr lang="en-US" sz="2200" i="1" dirty="0" err="1">
                <a:solidFill>
                  <a:srgbClr val="663366"/>
                </a:solidFill>
                <a:latin typeface="Segoe UI" panose="020B0502040204020203" pitchFamily="34" charset="0"/>
                <a:cs typeface="Segoe UI" panose="020B0502040204020203" pitchFamily="34" charset="0"/>
              </a:rPr>
              <a:t>S'il</a:t>
            </a:r>
            <a:r>
              <a:rPr lang="en-US" sz="2200" i="1" dirty="0">
                <a:solidFill>
                  <a:srgbClr val="663366"/>
                </a:solidFill>
                <a:latin typeface="Segoe UI" panose="020B0502040204020203" pitchFamily="34" charset="0"/>
                <a:cs typeface="Segoe UI" panose="020B0502040204020203" pitchFamily="34" charset="0"/>
              </a:rPr>
              <a:t> parle lentement, vous devez parler lentement.</a:t>
            </a:r>
          </a:p>
          <a:p>
            <a:pPr lvl="1"/>
            <a:r>
              <a:rPr lang="en-US" sz="2200" i="1" dirty="0" err="1">
                <a:solidFill>
                  <a:srgbClr val="663366"/>
                </a:solidFill>
                <a:latin typeface="Segoe UI" panose="020B0502040204020203" pitchFamily="34" charset="0"/>
                <a:cs typeface="Segoe UI" panose="020B0502040204020203" pitchFamily="34" charset="0"/>
              </a:rPr>
              <a:t>S’il</a:t>
            </a:r>
            <a:r>
              <a:rPr lang="en-US" sz="2200" i="1" dirty="0">
                <a:solidFill>
                  <a:srgbClr val="663366"/>
                </a:solidFill>
                <a:latin typeface="Segoe UI" panose="020B0502040204020203" pitchFamily="34" charset="0"/>
                <a:cs typeface="Segoe UI" panose="020B0502040204020203" pitchFamily="34" charset="0"/>
              </a:rPr>
              <a:t> </a:t>
            </a:r>
            <a:r>
              <a:rPr lang="en-US" sz="2200" i="1" dirty="0" err="1">
                <a:solidFill>
                  <a:srgbClr val="663366"/>
                </a:solidFill>
                <a:latin typeface="Segoe UI" panose="020B0502040204020203" pitchFamily="34" charset="0"/>
                <a:cs typeface="Segoe UI" panose="020B0502040204020203" pitchFamily="34" charset="0"/>
              </a:rPr>
              <a:t>est</a:t>
            </a:r>
            <a:r>
              <a:rPr lang="en-US" sz="2200" i="1" dirty="0">
                <a:solidFill>
                  <a:srgbClr val="663366"/>
                </a:solidFill>
                <a:latin typeface="Segoe UI" panose="020B0502040204020203" pitchFamily="34" charset="0"/>
                <a:cs typeface="Segoe UI" panose="020B0502040204020203" pitchFamily="34" charset="0"/>
              </a:rPr>
              <a:t> très </a:t>
            </a:r>
            <a:r>
              <a:rPr lang="en-US" sz="2200" i="1" dirty="0" err="1">
                <a:solidFill>
                  <a:srgbClr val="663366"/>
                </a:solidFill>
                <a:latin typeface="Segoe UI" panose="020B0502040204020203" pitchFamily="34" charset="0"/>
                <a:cs typeface="Segoe UI" panose="020B0502040204020203" pitchFamily="34" charset="0"/>
              </a:rPr>
              <a:t>formel</a:t>
            </a:r>
            <a:r>
              <a:rPr lang="en-US" sz="2200" i="1" dirty="0">
                <a:solidFill>
                  <a:srgbClr val="663366"/>
                </a:solidFill>
                <a:latin typeface="Segoe UI" panose="020B0502040204020203" pitchFamily="34" charset="0"/>
                <a:cs typeface="Segoe UI" panose="020B0502040204020203" pitchFamily="34" charset="0"/>
              </a:rPr>
              <a:t>, vous devez également parler de manière formelle.</a:t>
            </a:r>
          </a:p>
        </p:txBody>
      </p:sp>
      <p:pic>
        <p:nvPicPr>
          <p:cNvPr id="11" name="Picture 10">
            <a:extLst>
              <a:ext uri="{FF2B5EF4-FFF2-40B4-BE49-F238E27FC236}">
                <a16:creationId xmlns:a16="http://schemas.microsoft.com/office/drawing/2014/main" id="{3D5CB119-7FB2-4A47-8B11-FBC0BB8FB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810" y="3715633"/>
            <a:ext cx="1466519" cy="2382745"/>
          </a:xfrm>
          <a:prstGeom prst="rect">
            <a:avLst/>
          </a:prstGeom>
        </p:spPr>
      </p:pic>
      <p:sp>
        <p:nvSpPr>
          <p:cNvPr id="12" name="Oval Callout 12">
            <a:extLst>
              <a:ext uri="{FF2B5EF4-FFF2-40B4-BE49-F238E27FC236}">
                <a16:creationId xmlns:a16="http://schemas.microsoft.com/office/drawing/2014/main" id="{489B65EE-7DD1-43F4-98C2-69013C6328D3}"/>
              </a:ext>
            </a:extLst>
          </p:cNvPr>
          <p:cNvSpPr/>
          <p:nvPr/>
        </p:nvSpPr>
        <p:spPr>
          <a:xfrm>
            <a:off x="2041309" y="3288982"/>
            <a:ext cx="4703876" cy="1069262"/>
          </a:xfrm>
          <a:prstGeom prst="wedgeEllipseCallout">
            <a:avLst>
              <a:gd name="adj1" fmla="val -52519"/>
              <a:gd name="adj2" fmla="val 37909"/>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Segoe UI" panose="020B0502040204020203" pitchFamily="34" charset="0"/>
                <a:cs typeface="Segoe UI" panose="020B0502040204020203" pitchFamily="34" charset="0"/>
              </a:rPr>
              <a:t>Bonjour ! Je peux parler à Mme Abby ?</a:t>
            </a:r>
          </a:p>
        </p:txBody>
      </p:sp>
      <p:sp>
        <p:nvSpPr>
          <p:cNvPr id="15" name="Oval Callout 13">
            <a:extLst>
              <a:ext uri="{FF2B5EF4-FFF2-40B4-BE49-F238E27FC236}">
                <a16:creationId xmlns:a16="http://schemas.microsoft.com/office/drawing/2014/main" id="{4F8963EE-DC82-4804-BCD3-9991AB465B8E}"/>
              </a:ext>
            </a:extLst>
          </p:cNvPr>
          <p:cNvSpPr/>
          <p:nvPr/>
        </p:nvSpPr>
        <p:spPr>
          <a:xfrm>
            <a:off x="4393247" y="4225940"/>
            <a:ext cx="5763795" cy="1362129"/>
          </a:xfrm>
          <a:prstGeom prst="wedgeEllipseCallout">
            <a:avLst>
              <a:gd name="adj1" fmla="val 54813"/>
              <a:gd name="adj2" fmla="val -54741"/>
            </a:avLst>
          </a:prstGeom>
          <a:solidFill>
            <a:srgbClr val="384252"/>
          </a:solidFill>
          <a:ln w="25400" cap="flat" cmpd="sng" algn="ctr">
            <a:solidFill>
              <a:srgbClr val="384252">
                <a:shade val="50000"/>
              </a:srgbClr>
            </a:solidFill>
            <a:prstDash val="solid"/>
          </a:ln>
          <a:effectLst/>
        </p:spPr>
        <p:txBody>
          <a:bodyPr rtlCol="0" anchor="ctr"/>
          <a:lstStyle/>
          <a:p>
            <a:pPr lvl="0" algn="ctr">
              <a:lnSpc>
                <a:spcPct val="85000"/>
              </a:lnSpc>
              <a:buClr>
                <a:srgbClr val="000000"/>
              </a:buClr>
              <a:defRPr/>
            </a:pPr>
            <a:r>
              <a:rPr kumimoji="0" lang="fr-FR" sz="2400" b="0" i="0" u="none" strike="noStrike" kern="0" cap="none" spc="0" normalizeH="0" baseline="0" dirty="0">
                <a:ln>
                  <a:noFill/>
                </a:ln>
                <a:solidFill>
                  <a:srgbClr val="FFFFFF"/>
                </a:solidFill>
                <a:effectLst/>
                <a:uLnTx/>
                <a:uFillTx/>
                <a:latin typeface="Segoe UI" panose="020B0502040204020203" pitchFamily="34" charset="0"/>
                <a:cs typeface="Segoe UI" panose="020B0502040204020203" pitchFamily="34" charset="0"/>
                <a:sym typeface="Arial"/>
              </a:rPr>
              <a:t>C'est elle</a:t>
            </a:r>
            <a:r>
              <a:rPr lang="fr-FR" sz="2400" kern="0" dirty="0">
                <a:solidFill>
                  <a:srgbClr val="FFFFFF"/>
                </a:solidFill>
                <a:latin typeface="Segoe UI" panose="020B0502040204020203" pitchFamily="34" charset="0"/>
                <a:cs typeface="Segoe UI" panose="020B0502040204020203" pitchFamily="34" charset="0"/>
                <a:sym typeface="Arial"/>
              </a:rPr>
              <a:t>, Madame Abby Diaw Diallo</a:t>
            </a:r>
            <a:r>
              <a:rPr kumimoji="0" lang="fr-FR" sz="2400" b="0" i="0" u="none" strike="noStrike" kern="0" cap="none" spc="0" normalizeH="0" baseline="0" dirty="0">
                <a:ln>
                  <a:noFill/>
                </a:ln>
                <a:solidFill>
                  <a:srgbClr val="FFFFFF"/>
                </a:solidFill>
                <a:effectLst/>
                <a:uLnTx/>
                <a:uFillTx/>
                <a:latin typeface="Segoe UI" panose="020B0502040204020203" pitchFamily="34" charset="0"/>
                <a:cs typeface="Segoe UI" panose="020B0502040204020203" pitchFamily="34" charset="0"/>
                <a:sym typeface="Arial"/>
              </a:rPr>
              <a:t>. A qui ai-je le plaisir de parler ce matin ?</a:t>
            </a:r>
          </a:p>
        </p:txBody>
      </p:sp>
      <p:sp>
        <p:nvSpPr>
          <p:cNvPr id="16" name="TextBox 15">
            <a:extLst>
              <a:ext uri="{FF2B5EF4-FFF2-40B4-BE49-F238E27FC236}">
                <a16:creationId xmlns:a16="http://schemas.microsoft.com/office/drawing/2014/main" id="{B191271B-862E-4F1C-89D0-2F8ADADF271C}"/>
              </a:ext>
            </a:extLst>
          </p:cNvPr>
          <p:cNvSpPr txBox="1"/>
          <p:nvPr/>
        </p:nvSpPr>
        <p:spPr>
          <a:xfrm>
            <a:off x="2041309" y="5744614"/>
            <a:ext cx="6287682" cy="492443"/>
          </a:xfrm>
          <a:prstGeom prst="rect">
            <a:avLst/>
          </a:prstGeom>
          <a:noFill/>
        </p:spPr>
        <p:txBody>
          <a:bodyPr wrap="square" rtlCol="0">
            <a:spAutoFit/>
          </a:bodyPr>
          <a:lstStyle/>
          <a:p>
            <a:r>
              <a:rPr lang="en-US" sz="2600" b="1" dirty="0">
                <a:solidFill>
                  <a:srgbClr val="55015B"/>
                </a:solidFill>
              </a:rPr>
              <a:t>Comment </a:t>
            </a:r>
            <a:r>
              <a:rPr lang="en-US" sz="2600" b="1" dirty="0" err="1">
                <a:solidFill>
                  <a:srgbClr val="55015B"/>
                </a:solidFill>
              </a:rPr>
              <a:t>pourriez-vous</a:t>
            </a:r>
            <a:r>
              <a:rPr lang="en-US" sz="2600" b="1" dirty="0">
                <a:solidFill>
                  <a:srgbClr val="55015B"/>
                </a:solidFill>
              </a:rPr>
              <a:t> </a:t>
            </a:r>
            <a:r>
              <a:rPr lang="en-US" sz="2600" b="1" dirty="0" err="1">
                <a:solidFill>
                  <a:srgbClr val="55015B"/>
                </a:solidFill>
              </a:rPr>
              <a:t>répondre</a:t>
            </a:r>
            <a:r>
              <a:rPr lang="en-US" sz="2600" b="1" dirty="0">
                <a:solidFill>
                  <a:srgbClr val="55015B"/>
                </a:solidFill>
              </a:rPr>
              <a:t> ? ...</a:t>
            </a:r>
            <a:endParaRPr lang="fr-FR" sz="2600" b="1" dirty="0">
              <a:solidFill>
                <a:srgbClr val="55015B"/>
              </a:solidFill>
            </a:endParaRPr>
          </a:p>
        </p:txBody>
      </p:sp>
      <p:pic>
        <p:nvPicPr>
          <p:cNvPr id="2" name="Graphic 1" descr="Woman with solid fill">
            <a:extLst>
              <a:ext uri="{FF2B5EF4-FFF2-40B4-BE49-F238E27FC236}">
                <a16:creationId xmlns:a16="http://schemas.microsoft.com/office/drawing/2014/main" id="{C6578B8A-AE85-7D41-3DCA-3D2672FEA4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13231" y="3692237"/>
            <a:ext cx="2590466" cy="2590466"/>
          </a:xfrm>
          <a:prstGeom prst="rect">
            <a:avLst/>
          </a:prstGeom>
        </p:spPr>
      </p:pic>
    </p:spTree>
    <p:extLst>
      <p:ext uri="{BB962C8B-B14F-4D97-AF65-F5344CB8AC3E}">
        <p14:creationId xmlns:p14="http://schemas.microsoft.com/office/powerpoint/2010/main" val="92667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AF049E-4868-40EC-8D87-C92CF4C2979B}"/>
              </a:ext>
            </a:extLst>
          </p:cNvPr>
          <p:cNvSpPr/>
          <p:nvPr/>
        </p:nvSpPr>
        <p:spPr>
          <a:xfrm>
            <a:off x="423768" y="231737"/>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3</a:t>
            </a:r>
            <a:endParaRPr lang="fr-FR" sz="8800" b="1" dirty="0"/>
          </a:p>
        </p:txBody>
      </p:sp>
      <p:sp>
        <p:nvSpPr>
          <p:cNvPr id="5" name="TextBox 4">
            <a:extLst>
              <a:ext uri="{FF2B5EF4-FFF2-40B4-BE49-F238E27FC236}">
                <a16:creationId xmlns:a16="http://schemas.microsoft.com/office/drawing/2014/main" id="{07EC0DE7-1706-4EF6-9C47-4669866739A2}"/>
              </a:ext>
            </a:extLst>
          </p:cNvPr>
          <p:cNvSpPr txBox="1"/>
          <p:nvPr/>
        </p:nvSpPr>
        <p:spPr>
          <a:xfrm>
            <a:off x="1934195" y="343428"/>
            <a:ext cx="9632371" cy="3477875"/>
          </a:xfrm>
          <a:prstGeom prst="rect">
            <a:avLst/>
          </a:prstGeom>
          <a:noFill/>
        </p:spPr>
        <p:txBody>
          <a:bodyPr wrap="square">
            <a:spAutoFit/>
          </a:bodyPr>
          <a:lstStyle/>
          <a:p>
            <a:r>
              <a:rPr lang="en-US" sz="3600" dirty="0">
                <a:solidFill>
                  <a:srgbClr val="663366"/>
                </a:solidFill>
                <a:latin typeface="Segoe UI" panose="020B0502040204020203" pitchFamily="34" charset="0"/>
                <a:cs typeface="Segoe UI" panose="020B0502040204020203" pitchFamily="34" charset="0"/>
              </a:rPr>
              <a:t>Prenez le temps d'</a:t>
            </a:r>
            <a:r>
              <a:rPr lang="en-US" sz="3600" b="1" dirty="0">
                <a:solidFill>
                  <a:srgbClr val="663366"/>
                </a:solidFill>
                <a:latin typeface="Segoe UI" panose="020B0502040204020203" pitchFamily="34" charset="0"/>
                <a:cs typeface="Segoe UI" panose="020B0502040204020203" pitchFamily="34" charset="0"/>
              </a:rPr>
              <a:t>établir un climat de confiance </a:t>
            </a:r>
            <a:r>
              <a:rPr lang="en-US" sz="3600" dirty="0">
                <a:solidFill>
                  <a:srgbClr val="663366"/>
                </a:solidFill>
                <a:latin typeface="Segoe UI" panose="020B0502040204020203" pitchFamily="34" charset="0"/>
                <a:cs typeface="Segoe UI" panose="020B0502040204020203" pitchFamily="34" charset="0"/>
              </a:rPr>
              <a:t>avec le répondant, afin d'obtenir des réponses plus précises et complètes.</a:t>
            </a:r>
          </a:p>
          <a:p>
            <a:r>
              <a:rPr lang="en-US" sz="2800" dirty="0">
                <a:solidFill>
                  <a:srgbClr val="663366"/>
                </a:solidFill>
                <a:latin typeface="Segoe UI" panose="020B0502040204020203" pitchFamily="34" charset="0"/>
                <a:cs typeface="Segoe UI" panose="020B0502040204020203" pitchFamily="34" charset="0"/>
              </a:rPr>
              <a:t>Si vous commencez à recueillir des informations trop rapidement, avant que la personne interrogée ne soit à l'aise, elle risque de ne pas vouloir partager ses informations.</a:t>
            </a:r>
          </a:p>
        </p:txBody>
      </p:sp>
      <p:sp>
        <p:nvSpPr>
          <p:cNvPr id="12" name="Oval Callout 12">
            <a:extLst>
              <a:ext uri="{FF2B5EF4-FFF2-40B4-BE49-F238E27FC236}">
                <a16:creationId xmlns:a16="http://schemas.microsoft.com/office/drawing/2014/main" id="{92DFA72D-0D1B-4148-BB37-B87C5A08141A}"/>
              </a:ext>
            </a:extLst>
          </p:cNvPr>
          <p:cNvSpPr/>
          <p:nvPr/>
        </p:nvSpPr>
        <p:spPr>
          <a:xfrm>
            <a:off x="1934195" y="3773803"/>
            <a:ext cx="4555233" cy="2590465"/>
          </a:xfrm>
          <a:prstGeom prst="wedgeEllipseCallout">
            <a:avLst>
              <a:gd name="adj1" fmla="val -62237"/>
              <a:gd name="adj2" fmla="val -32264"/>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fr-FR" sz="2400" dirty="0">
                <a:latin typeface="Segoe UI" panose="020B0502040204020203" pitchFamily="34" charset="0"/>
                <a:cs typeface="Segoe UI" panose="020B0502040204020203" pitchFamily="34" charset="0"/>
              </a:rPr>
              <a:t>Mme Abby, je suis Julie de PMA. Êtes-vous actuellement mariée ou vivez-vous avec un homme comme si vous étiez mariée ?</a:t>
            </a:r>
          </a:p>
        </p:txBody>
      </p:sp>
      <p:sp>
        <p:nvSpPr>
          <p:cNvPr id="13" name="Oval Callout 13">
            <a:extLst>
              <a:ext uri="{FF2B5EF4-FFF2-40B4-BE49-F238E27FC236}">
                <a16:creationId xmlns:a16="http://schemas.microsoft.com/office/drawing/2014/main" id="{147516C3-EF7C-43BA-9BB3-BA24508AD9C8}"/>
              </a:ext>
            </a:extLst>
          </p:cNvPr>
          <p:cNvSpPr/>
          <p:nvPr/>
        </p:nvSpPr>
        <p:spPr>
          <a:xfrm>
            <a:off x="5927954" y="3505454"/>
            <a:ext cx="4146751" cy="2076409"/>
          </a:xfrm>
          <a:prstGeom prst="wedgeEllipseCallout">
            <a:avLst>
              <a:gd name="adj1" fmla="val 60496"/>
              <a:gd name="adj2" fmla="val -22372"/>
            </a:avLst>
          </a:prstGeom>
          <a:solidFill>
            <a:srgbClr val="384252"/>
          </a:solidFill>
          <a:ln w="25400" cap="flat" cmpd="sng" algn="ctr">
            <a:solidFill>
              <a:srgbClr val="384252">
                <a:shade val="50000"/>
              </a:srgbClr>
            </a:solid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
                <a:srgbClr val="000000"/>
              </a:buClr>
              <a:buSzTx/>
              <a:buFont typeface="Arial"/>
              <a:buNone/>
              <a:tabLst/>
              <a:defRPr/>
            </a:pPr>
            <a:r>
              <a:rPr kumimoji="0" lang="fr-FR" sz="2400" b="0" i="0" u="none" strike="noStrike" kern="0" cap="none" spc="0" normalizeH="0" baseline="0" dirty="0">
                <a:ln>
                  <a:noFill/>
                </a:ln>
                <a:solidFill>
                  <a:srgbClr val="FFFFFF"/>
                </a:solidFill>
                <a:effectLst/>
                <a:uLnTx/>
                <a:uFillTx/>
                <a:latin typeface="Segoe UI" panose="020B0502040204020203" pitchFamily="34" charset="0"/>
                <a:cs typeface="Segoe UI" panose="020B0502040204020203" pitchFamily="34" charset="0"/>
                <a:sym typeface="Arial"/>
              </a:rPr>
              <a:t>Qui êtes-vous pour poser des questions sur l'</a:t>
            </a:r>
            <a:r>
              <a:rPr kumimoji="0" lang="fr-FR" sz="2400" b="0" i="0" u="none" strike="noStrike" kern="0" cap="none" spc="0" normalizeH="0" dirty="0">
                <a:ln>
                  <a:noFill/>
                </a:ln>
                <a:solidFill>
                  <a:srgbClr val="FFFFFF"/>
                </a:solidFill>
                <a:effectLst/>
                <a:uLnTx/>
                <a:uFillTx/>
                <a:latin typeface="Segoe UI" panose="020B0502040204020203" pitchFamily="34" charset="0"/>
                <a:cs typeface="Segoe UI" panose="020B0502040204020203" pitchFamily="34" charset="0"/>
                <a:sym typeface="Arial"/>
              </a:rPr>
              <a:t>homme qui vit dans ma maison ???</a:t>
            </a:r>
            <a:endParaRPr kumimoji="0" lang="fr-FR" sz="2400" b="0" i="0" u="none" strike="noStrike" kern="0" cap="none" spc="0" normalizeH="0" baseline="0" dirty="0">
              <a:ln>
                <a:noFill/>
              </a:ln>
              <a:solidFill>
                <a:srgbClr val="FFFFFF"/>
              </a:solidFill>
              <a:effectLst/>
              <a:uLnTx/>
              <a:uFillTx/>
              <a:latin typeface="Segoe UI" panose="020B0502040204020203" pitchFamily="34" charset="0"/>
              <a:cs typeface="Segoe UI" panose="020B0502040204020203" pitchFamily="34" charset="0"/>
              <a:sym typeface="Arial"/>
            </a:endParaRPr>
          </a:p>
        </p:txBody>
      </p:sp>
      <p:pic>
        <p:nvPicPr>
          <p:cNvPr id="3" name="Graphic 2" descr="Woman with solid fill">
            <a:extLst>
              <a:ext uri="{FF2B5EF4-FFF2-40B4-BE49-F238E27FC236}">
                <a16:creationId xmlns:a16="http://schemas.microsoft.com/office/drawing/2014/main" id="{B5D44B21-79D8-625D-6642-12C0B6C4E0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3231" y="3692237"/>
            <a:ext cx="2590466" cy="2590466"/>
          </a:xfrm>
          <a:prstGeom prst="rect">
            <a:avLst/>
          </a:prstGeom>
        </p:spPr>
      </p:pic>
      <p:pic>
        <p:nvPicPr>
          <p:cNvPr id="6" name="Picture 5">
            <a:extLst>
              <a:ext uri="{FF2B5EF4-FFF2-40B4-BE49-F238E27FC236}">
                <a16:creationId xmlns:a16="http://schemas.microsoft.com/office/drawing/2014/main" id="{2ADB3080-CA37-96EB-79CA-E49DCCE9AB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558" y="3899958"/>
            <a:ext cx="1466519" cy="2382745"/>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433804B0-4ED5-8752-84CF-EAFAD431D5A0}"/>
              </a:ext>
            </a:extLst>
          </p:cNvPr>
          <p:cNvPicPr>
            <a:picLocks noChangeAspect="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22647" t="19674" r="21681" b="35897"/>
          <a:stretch/>
        </p:blipFill>
        <p:spPr>
          <a:xfrm>
            <a:off x="7635329" y="5581863"/>
            <a:ext cx="1551052" cy="1237823"/>
          </a:xfrm>
          <a:prstGeom prst="rect">
            <a:avLst/>
          </a:prstGeom>
        </p:spPr>
      </p:pic>
    </p:spTree>
    <p:extLst>
      <p:ext uri="{BB962C8B-B14F-4D97-AF65-F5344CB8AC3E}">
        <p14:creationId xmlns:p14="http://schemas.microsoft.com/office/powerpoint/2010/main" val="328591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10" presetClass="emph" presetSubtype="0" fill="hold" grpId="1" nodeType="withEffect">
                                  <p:stCondLst>
                                    <p:cond delay="600"/>
                                  </p:stCondLst>
                                  <p:childTnLst>
                                    <p:anim calcmode="discrete" valueType="str">
                                      <p:cBhvr override="childStyle">
                                        <p:cTn id="19" dur="1400" fill="hold"/>
                                        <p:tgtEl>
                                          <p:spTgt spid="1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20" presetID="2" presetClass="exit" presetSubtype="4" fill="hold" grpId="3" nodeType="withEffect">
                                  <p:stCondLst>
                                    <p:cond delay="0"/>
                                  </p:stCondLst>
                                  <p:childTnLst>
                                    <p:anim calcmode="lin" valueType="num">
                                      <p:cBhvr additive="base">
                                        <p:cTn id="21" dur="500"/>
                                        <p:tgtEl>
                                          <p:spTgt spid="13"/>
                                        </p:tgtEl>
                                        <p:attrNameLst>
                                          <p:attrName>ppt_x</p:attrName>
                                        </p:attrNameLst>
                                      </p:cBhvr>
                                      <p:tavLst>
                                        <p:tav tm="0">
                                          <p:val>
                                            <p:strVal val="ppt_x"/>
                                          </p:val>
                                        </p:tav>
                                        <p:tav tm="100000">
                                          <p:val>
                                            <p:strVal val="ppt_x"/>
                                          </p:val>
                                        </p:tav>
                                      </p:tavLst>
                                    </p:anim>
                                    <p:anim calcmode="lin" valueType="num">
                                      <p:cBhvr additive="base">
                                        <p:cTn id="22" dur="500"/>
                                        <p:tgtEl>
                                          <p:spTgt spid="13"/>
                                        </p:tgtEl>
                                        <p:attrNameLst>
                                          <p:attrName>ppt_y</p:attrName>
                                        </p:attrNameLst>
                                      </p:cBhvr>
                                      <p:tavLst>
                                        <p:tav tm="0">
                                          <p:val>
                                            <p:strVal val="ppt_y"/>
                                          </p:val>
                                        </p:tav>
                                        <p:tav tm="100000">
                                          <p:val>
                                            <p:strVal val="1+ppt_h/2"/>
                                          </p:val>
                                        </p:tav>
                                      </p:tavLst>
                                    </p:anim>
                                    <p:set>
                                      <p:cBhvr>
                                        <p:cTn id="2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3" grpId="2" animBg="1"/>
      <p:bldP spid="13"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9EBF434-EBFD-466C-BF15-8F43D2C9126E}"/>
              </a:ext>
            </a:extLst>
          </p:cNvPr>
          <p:cNvSpPr/>
          <p:nvPr/>
        </p:nvSpPr>
        <p:spPr>
          <a:xfrm>
            <a:off x="423768" y="231737"/>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4</a:t>
            </a:r>
            <a:endParaRPr lang="fr-FR" sz="8800" b="1" dirty="0"/>
          </a:p>
        </p:txBody>
      </p:sp>
      <p:sp>
        <p:nvSpPr>
          <p:cNvPr id="4" name="TextBox 3">
            <a:extLst>
              <a:ext uri="{FF2B5EF4-FFF2-40B4-BE49-F238E27FC236}">
                <a16:creationId xmlns:a16="http://schemas.microsoft.com/office/drawing/2014/main" id="{A47831C4-43DC-4EDF-9830-8FD2E91455E1}"/>
              </a:ext>
            </a:extLst>
          </p:cNvPr>
          <p:cNvSpPr txBox="1"/>
          <p:nvPr/>
        </p:nvSpPr>
        <p:spPr>
          <a:xfrm>
            <a:off x="2064823" y="236548"/>
            <a:ext cx="9596532" cy="2923877"/>
          </a:xfrm>
          <a:prstGeom prst="rect">
            <a:avLst/>
          </a:prstGeom>
          <a:noFill/>
        </p:spPr>
        <p:txBody>
          <a:bodyPr wrap="square">
            <a:spAutoFit/>
          </a:bodyPr>
          <a:lstStyle/>
          <a:p>
            <a:r>
              <a:rPr lang="fr-FR" sz="3600" b="1" dirty="0">
                <a:solidFill>
                  <a:srgbClr val="663366"/>
                </a:solidFill>
                <a:latin typeface="Segoe UI" panose="020B0502040204020203" pitchFamily="34" charset="0"/>
                <a:cs typeface="Segoe UI" panose="020B0502040204020203" pitchFamily="34" charset="0"/>
              </a:rPr>
              <a:t>Encouragez le répondant, </a:t>
            </a:r>
          </a:p>
          <a:p>
            <a:r>
              <a:rPr lang="fr-FR" sz="3600" dirty="0">
                <a:solidFill>
                  <a:srgbClr val="663366"/>
                </a:solidFill>
                <a:latin typeface="Segoe UI" panose="020B0502040204020203" pitchFamily="34" charset="0"/>
                <a:cs typeface="Segoe UI" panose="020B0502040204020203" pitchFamily="34" charset="0"/>
              </a:rPr>
              <a:t>surtout quand il est bloqué sur une réponse.</a:t>
            </a:r>
          </a:p>
          <a:p>
            <a:r>
              <a:rPr lang="fr-FR" sz="2800" dirty="0">
                <a:solidFill>
                  <a:srgbClr val="663366"/>
                </a:solidFill>
                <a:latin typeface="Segoe UI" panose="020B0502040204020203" pitchFamily="34" charset="0"/>
                <a:cs typeface="Segoe UI" panose="020B0502040204020203" pitchFamily="34" charset="0"/>
              </a:rPr>
              <a:t>Si la personne interrogée ne sait pas comment répondre, poursuivez la conversation en lui posant une question ouverte ou en l'encourageant à parler de ses préoccupations ou de ce qu’il ne comprend pas. </a:t>
            </a:r>
          </a:p>
        </p:txBody>
      </p:sp>
      <p:sp>
        <p:nvSpPr>
          <p:cNvPr id="8" name="Oval Callout 12">
            <a:extLst>
              <a:ext uri="{FF2B5EF4-FFF2-40B4-BE49-F238E27FC236}">
                <a16:creationId xmlns:a16="http://schemas.microsoft.com/office/drawing/2014/main" id="{0E23BFE2-FAAF-45E0-83B3-A611A2612993}"/>
              </a:ext>
            </a:extLst>
          </p:cNvPr>
          <p:cNvSpPr/>
          <p:nvPr/>
        </p:nvSpPr>
        <p:spPr>
          <a:xfrm>
            <a:off x="2551900" y="3714423"/>
            <a:ext cx="1892604" cy="859927"/>
          </a:xfrm>
          <a:prstGeom prst="wedgeEllipseCallout">
            <a:avLst>
              <a:gd name="adj1" fmla="val -86457"/>
              <a:gd name="adj2" fmla="val 9145"/>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t>...</a:t>
            </a:r>
          </a:p>
        </p:txBody>
      </p:sp>
      <p:sp>
        <p:nvSpPr>
          <p:cNvPr id="9" name="TextBox 8">
            <a:extLst>
              <a:ext uri="{FF2B5EF4-FFF2-40B4-BE49-F238E27FC236}">
                <a16:creationId xmlns:a16="http://schemas.microsoft.com/office/drawing/2014/main" id="{54636E73-193F-413B-8626-E8EBC6502386}"/>
              </a:ext>
            </a:extLst>
          </p:cNvPr>
          <p:cNvSpPr txBox="1"/>
          <p:nvPr/>
        </p:nvSpPr>
        <p:spPr>
          <a:xfrm>
            <a:off x="5450774" y="4009773"/>
            <a:ext cx="6017326" cy="2092881"/>
          </a:xfrm>
          <a:prstGeom prst="rect">
            <a:avLst/>
          </a:prstGeom>
          <a:noFill/>
        </p:spPr>
        <p:txBody>
          <a:bodyPr wrap="square" rtlCol="0">
            <a:spAutoFit/>
          </a:bodyPr>
          <a:lstStyle/>
          <a:p>
            <a:r>
              <a:rPr lang="fr-FR" sz="2600" b="1" dirty="0">
                <a:solidFill>
                  <a:srgbClr val="55015B"/>
                </a:solidFill>
              </a:rPr>
              <a:t>Que pourriez-vous dire pour encourager la personne interrogée ?</a:t>
            </a:r>
          </a:p>
          <a:p>
            <a:endParaRPr lang="fr-FR" sz="2600" b="1" dirty="0">
              <a:solidFill>
                <a:srgbClr val="55015B"/>
              </a:solidFill>
            </a:endParaRPr>
          </a:p>
          <a:p>
            <a:r>
              <a:rPr lang="fr-FR" sz="2600" b="1" dirty="0">
                <a:solidFill>
                  <a:srgbClr val="55015B"/>
                </a:solidFill>
              </a:rPr>
              <a:t>Quel est un exemple d’une question ouverte que vous pourriez poser ?</a:t>
            </a:r>
          </a:p>
        </p:txBody>
      </p:sp>
      <p:sp>
        <p:nvSpPr>
          <p:cNvPr id="10" name="Oval Callout 12">
            <a:extLst>
              <a:ext uri="{FF2B5EF4-FFF2-40B4-BE49-F238E27FC236}">
                <a16:creationId xmlns:a16="http://schemas.microsoft.com/office/drawing/2014/main" id="{A2DBE948-970C-4208-B535-C5EAA657A2C9}"/>
              </a:ext>
            </a:extLst>
          </p:cNvPr>
          <p:cNvSpPr/>
          <p:nvPr/>
        </p:nvSpPr>
        <p:spPr>
          <a:xfrm>
            <a:off x="3250400" y="4654308"/>
            <a:ext cx="1892604" cy="859927"/>
          </a:xfrm>
          <a:prstGeom prst="wedgeEllipseCallout">
            <a:avLst>
              <a:gd name="adj1" fmla="val -117190"/>
              <a:gd name="adj2" fmla="val -75267"/>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t>...</a:t>
            </a:r>
          </a:p>
        </p:txBody>
      </p:sp>
      <p:sp>
        <p:nvSpPr>
          <p:cNvPr id="11" name="Oval Callout 12">
            <a:extLst>
              <a:ext uri="{FF2B5EF4-FFF2-40B4-BE49-F238E27FC236}">
                <a16:creationId xmlns:a16="http://schemas.microsoft.com/office/drawing/2014/main" id="{E0B9E13D-357E-47A3-A89E-F688037C8D1C}"/>
              </a:ext>
            </a:extLst>
          </p:cNvPr>
          <p:cNvSpPr/>
          <p:nvPr/>
        </p:nvSpPr>
        <p:spPr>
          <a:xfrm>
            <a:off x="2412542" y="5469276"/>
            <a:ext cx="1675715" cy="731499"/>
          </a:xfrm>
          <a:prstGeom prst="wedgeEllipseCallout">
            <a:avLst>
              <a:gd name="adj1" fmla="val -79066"/>
              <a:gd name="adj2" fmla="val -177376"/>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t>...</a:t>
            </a:r>
          </a:p>
        </p:txBody>
      </p:sp>
      <p:pic>
        <p:nvPicPr>
          <p:cNvPr id="2" name="Picture 1">
            <a:extLst>
              <a:ext uri="{FF2B5EF4-FFF2-40B4-BE49-F238E27FC236}">
                <a16:creationId xmlns:a16="http://schemas.microsoft.com/office/drawing/2014/main" id="{461DD20E-EC33-B9A9-4B9B-6D0E3CA3A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95" y="3892898"/>
            <a:ext cx="1466519" cy="2382745"/>
          </a:xfrm>
          <a:prstGeom prst="rect">
            <a:avLst/>
          </a:prstGeom>
        </p:spPr>
      </p:pic>
    </p:spTree>
    <p:extLst>
      <p:ext uri="{BB962C8B-B14F-4D97-AF65-F5344CB8AC3E}">
        <p14:creationId xmlns:p14="http://schemas.microsoft.com/office/powerpoint/2010/main" val="337819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46A8C2F-CEF4-4EB7-8BBF-9D9D6F266F1D}"/>
              </a:ext>
            </a:extLst>
          </p:cNvPr>
          <p:cNvSpPr/>
          <p:nvPr/>
        </p:nvSpPr>
        <p:spPr>
          <a:xfrm>
            <a:off x="423768" y="231737"/>
            <a:ext cx="1466850" cy="14668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5</a:t>
            </a:r>
            <a:endParaRPr lang="fr-FR" sz="8800" b="1" dirty="0"/>
          </a:p>
        </p:txBody>
      </p:sp>
      <p:sp>
        <p:nvSpPr>
          <p:cNvPr id="11" name="TextBox 10">
            <a:extLst>
              <a:ext uri="{FF2B5EF4-FFF2-40B4-BE49-F238E27FC236}">
                <a16:creationId xmlns:a16="http://schemas.microsoft.com/office/drawing/2014/main" id="{E33AAF5D-D2D2-452D-BF62-254A816D985B}"/>
              </a:ext>
            </a:extLst>
          </p:cNvPr>
          <p:cNvSpPr txBox="1"/>
          <p:nvPr/>
        </p:nvSpPr>
        <p:spPr>
          <a:xfrm>
            <a:off x="2018805" y="343427"/>
            <a:ext cx="9749427" cy="2677656"/>
          </a:xfrm>
          <a:prstGeom prst="rect">
            <a:avLst/>
          </a:prstGeom>
          <a:noFill/>
        </p:spPr>
        <p:txBody>
          <a:bodyPr wrap="square">
            <a:spAutoFit/>
          </a:bodyPr>
          <a:lstStyle/>
          <a:p>
            <a:r>
              <a:rPr lang="fr-FR" sz="3600" b="1" dirty="0">
                <a:solidFill>
                  <a:srgbClr val="FF0000"/>
                </a:solidFill>
                <a:latin typeface="Segoe UI" panose="020B0502040204020203" pitchFamily="34" charset="0"/>
                <a:cs typeface="Segoe UI" panose="020B0502040204020203" pitchFamily="34" charset="0"/>
              </a:rPr>
              <a:t>Évitez de vous excuser ! </a:t>
            </a:r>
          </a:p>
          <a:p>
            <a:r>
              <a:rPr lang="fr-FR" sz="2800" dirty="0">
                <a:solidFill>
                  <a:srgbClr val="663366"/>
                </a:solidFill>
                <a:latin typeface="Segoe UI" panose="020B0502040204020203" pitchFamily="34" charset="0"/>
                <a:cs typeface="Segoe UI" panose="020B0502040204020203" pitchFamily="34" charset="0"/>
              </a:rPr>
              <a:t>Évitez les phrases telles que « Avez-vous quelques minutes à nous accorder ? » ou « Pourriez-vous répondre à quelques questions? » </a:t>
            </a:r>
          </a:p>
          <a:p>
            <a:r>
              <a:rPr lang="fr-FR" sz="2400" i="1" dirty="0">
                <a:solidFill>
                  <a:srgbClr val="663366"/>
                </a:solidFill>
                <a:latin typeface="Segoe UI" panose="020B0502040204020203" pitchFamily="34" charset="0"/>
                <a:cs typeface="Segoe UI" panose="020B0502040204020203" pitchFamily="34" charset="0"/>
              </a:rPr>
              <a:t>Ces questions donnent à la personne interrogée la possibilité de mettre fin à l'appel, et il est difficile de la convaincre de poursuivre l'entretien.</a:t>
            </a:r>
          </a:p>
        </p:txBody>
      </p:sp>
      <p:pic>
        <p:nvPicPr>
          <p:cNvPr id="15" name="Picture 14">
            <a:extLst>
              <a:ext uri="{FF2B5EF4-FFF2-40B4-BE49-F238E27FC236}">
                <a16:creationId xmlns:a16="http://schemas.microsoft.com/office/drawing/2014/main" id="{155A90F8-B4A9-4B02-AAB2-8AAEECE181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02" y="3899352"/>
            <a:ext cx="1466519" cy="2382745"/>
          </a:xfrm>
          <a:prstGeom prst="rect">
            <a:avLst/>
          </a:prstGeom>
        </p:spPr>
      </p:pic>
      <p:sp>
        <p:nvSpPr>
          <p:cNvPr id="16" name="Oval Callout 12">
            <a:extLst>
              <a:ext uri="{FF2B5EF4-FFF2-40B4-BE49-F238E27FC236}">
                <a16:creationId xmlns:a16="http://schemas.microsoft.com/office/drawing/2014/main" id="{45EC6782-7D80-4B77-A196-159D2260D23A}"/>
              </a:ext>
            </a:extLst>
          </p:cNvPr>
          <p:cNvSpPr/>
          <p:nvPr/>
        </p:nvSpPr>
        <p:spPr>
          <a:xfrm>
            <a:off x="2577357" y="3297154"/>
            <a:ext cx="3892229" cy="1547978"/>
          </a:xfrm>
          <a:prstGeom prst="wedgeEllipseCallout">
            <a:avLst>
              <a:gd name="adj1" fmla="val -59531"/>
              <a:gd name="adj2" fmla="val 10040"/>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fr-FR" sz="2400" dirty="0">
                <a:latin typeface="Segoe UI" panose="020B0502040204020203" pitchFamily="34" charset="0"/>
                <a:cs typeface="Segoe UI" panose="020B0502040204020203" pitchFamily="34" charset="0"/>
              </a:rPr>
              <a:t>Avez-vous quelques minutes pour me parler aujourd'hui ?</a:t>
            </a:r>
          </a:p>
        </p:txBody>
      </p:sp>
      <p:sp>
        <p:nvSpPr>
          <p:cNvPr id="17" name="Oval Callout 13">
            <a:extLst>
              <a:ext uri="{FF2B5EF4-FFF2-40B4-BE49-F238E27FC236}">
                <a16:creationId xmlns:a16="http://schemas.microsoft.com/office/drawing/2014/main" id="{D24D664A-0AAE-4832-944E-CEE3B747296F}"/>
              </a:ext>
            </a:extLst>
          </p:cNvPr>
          <p:cNvSpPr/>
          <p:nvPr/>
        </p:nvSpPr>
        <p:spPr>
          <a:xfrm>
            <a:off x="6743452" y="3739953"/>
            <a:ext cx="3076028" cy="1547978"/>
          </a:xfrm>
          <a:prstGeom prst="wedgeEllipseCallout">
            <a:avLst>
              <a:gd name="adj1" fmla="val 71455"/>
              <a:gd name="adj2" fmla="val -30411"/>
            </a:avLst>
          </a:prstGeom>
          <a:solidFill>
            <a:srgbClr val="384252"/>
          </a:solidFill>
          <a:ln w="25400" cap="flat" cmpd="sng" algn="ctr">
            <a:solidFill>
              <a:srgbClr val="384252">
                <a:shade val="50000"/>
              </a:srgbClr>
            </a:solidFill>
            <a:prstDash val="solid"/>
          </a:ln>
          <a:effectLst/>
        </p:spPr>
        <p:txBody>
          <a:bodyPr rtlCol="0" anchor="ctr"/>
          <a:lstStyle/>
          <a:p>
            <a:pPr marL="0" marR="0" lvl="0" indent="0" algn="ctr" defTabSz="914400" eaLnBrk="1" fontAlgn="auto" latinLnBrk="0" hangingPunct="1">
              <a:lnSpc>
                <a:spcPct val="85000"/>
              </a:lnSpc>
              <a:spcBef>
                <a:spcPts val="0"/>
              </a:spcBef>
              <a:spcAft>
                <a:spcPts val="0"/>
              </a:spcAft>
              <a:buClr>
                <a:srgbClr val="000000"/>
              </a:buClr>
              <a:buSzTx/>
              <a:buFont typeface="Arial"/>
              <a:buNone/>
              <a:tabLst/>
              <a:defRPr/>
            </a:pPr>
            <a:r>
              <a:rPr kumimoji="0" lang="fr-FR" sz="2400" b="0" i="0" u="none" strike="noStrike" kern="0" cap="none" spc="0" normalizeH="0" baseline="0" dirty="0">
                <a:ln>
                  <a:noFill/>
                </a:ln>
                <a:solidFill>
                  <a:srgbClr val="FFFFFF"/>
                </a:solidFill>
                <a:effectLst/>
                <a:uLnTx/>
                <a:uFillTx/>
                <a:latin typeface="Segoe UI" panose="020B0502040204020203" pitchFamily="34" charset="0"/>
                <a:cs typeface="Segoe UI" panose="020B0502040204020203" pitchFamily="34" charset="0"/>
                <a:sym typeface="Arial"/>
              </a:rPr>
              <a:t>Je n’en ai pas.</a:t>
            </a:r>
          </a:p>
          <a:p>
            <a:pPr marL="0" marR="0" lvl="0" indent="0" algn="ctr" defTabSz="914400" eaLnBrk="1" fontAlgn="auto" latinLnBrk="0" hangingPunct="1">
              <a:lnSpc>
                <a:spcPct val="85000"/>
              </a:lnSpc>
              <a:spcBef>
                <a:spcPts val="0"/>
              </a:spcBef>
              <a:spcAft>
                <a:spcPts val="0"/>
              </a:spcAft>
              <a:buClr>
                <a:srgbClr val="000000"/>
              </a:buClr>
              <a:buSzTx/>
              <a:buFont typeface="Arial"/>
              <a:buNone/>
              <a:tabLst/>
              <a:defRPr/>
            </a:pPr>
            <a:r>
              <a:rPr kumimoji="0" lang="fr-FR" sz="2400" b="0" i="0" u="none" strike="noStrike" kern="0" cap="none" spc="0" normalizeH="0" baseline="0" dirty="0">
                <a:ln>
                  <a:noFill/>
                </a:ln>
                <a:solidFill>
                  <a:srgbClr val="FFFFFF"/>
                </a:solidFill>
                <a:effectLst/>
                <a:uLnTx/>
                <a:uFillTx/>
                <a:latin typeface="Segoe UI" panose="020B0502040204020203" pitchFamily="34" charset="0"/>
                <a:cs typeface="Segoe UI" panose="020B0502040204020203" pitchFamily="34" charset="0"/>
                <a:sym typeface="Arial"/>
              </a:rPr>
              <a:t>Je suis occupée.</a:t>
            </a:r>
          </a:p>
        </p:txBody>
      </p:sp>
      <p:pic>
        <p:nvPicPr>
          <p:cNvPr id="2" name="Graphic 1" descr="Woman with solid fill">
            <a:extLst>
              <a:ext uri="{FF2B5EF4-FFF2-40B4-BE49-F238E27FC236}">
                <a16:creationId xmlns:a16="http://schemas.microsoft.com/office/drawing/2014/main" id="{D908D412-AC84-AC2D-6837-BAACE38CEF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13231" y="3692237"/>
            <a:ext cx="2590466" cy="2590466"/>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300C26A9-5D58-C663-3F93-36BA3B818EEB}"/>
              </a:ext>
            </a:extLst>
          </p:cNvPr>
          <p:cNvPicPr>
            <a:picLocks noChangeAspect="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22647" t="19674" r="21681" b="35897"/>
          <a:stretch/>
        </p:blipFill>
        <p:spPr>
          <a:xfrm>
            <a:off x="7505940" y="5287931"/>
            <a:ext cx="1551052" cy="1237823"/>
          </a:xfrm>
          <a:prstGeom prst="rect">
            <a:avLst/>
          </a:prstGeom>
        </p:spPr>
      </p:pic>
    </p:spTree>
    <p:extLst>
      <p:ext uri="{BB962C8B-B14F-4D97-AF65-F5344CB8AC3E}">
        <p14:creationId xmlns:p14="http://schemas.microsoft.com/office/powerpoint/2010/main" val="356375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par>
                          <p:cTn id="12" fill="hold">
                            <p:stCondLst>
                              <p:cond delay="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2" presetClass="exit" presetSubtype="4" fill="hold" grpId="3" nodeType="withEffect">
                                  <p:stCondLst>
                                    <p:cond delay="0"/>
                                  </p:stCondLst>
                                  <p:childTnLst>
                                    <p:anim calcmode="lin" valueType="num">
                                      <p:cBhvr additive="base">
                                        <p:cTn id="19" dur="500"/>
                                        <p:tgtEl>
                                          <p:spTgt spid="17"/>
                                        </p:tgtEl>
                                        <p:attrNameLst>
                                          <p:attrName>ppt_x</p:attrName>
                                        </p:attrNameLst>
                                      </p:cBhvr>
                                      <p:tavLst>
                                        <p:tav tm="0">
                                          <p:val>
                                            <p:strVal val="ppt_x"/>
                                          </p:val>
                                        </p:tav>
                                        <p:tav tm="100000">
                                          <p:val>
                                            <p:strVal val="ppt_x"/>
                                          </p:val>
                                        </p:tav>
                                      </p:tavLst>
                                    </p:anim>
                                    <p:anim calcmode="lin" valueType="num">
                                      <p:cBhvr additive="base">
                                        <p:cTn id="20" dur="500"/>
                                        <p:tgtEl>
                                          <p:spTgt spid="17"/>
                                        </p:tgtEl>
                                        <p:attrNameLst>
                                          <p:attrName>ppt_y</p:attrName>
                                        </p:attrNameLst>
                                      </p:cBhvr>
                                      <p:tavLst>
                                        <p:tav tm="0">
                                          <p:val>
                                            <p:strVal val="ppt_y"/>
                                          </p:val>
                                        </p:tav>
                                        <p:tav tm="100000">
                                          <p:val>
                                            <p:strVal val="1+ppt_h/2"/>
                                          </p:val>
                                        </p:tav>
                                      </p:tavLst>
                                    </p:anim>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2" animBg="1"/>
      <p:bldP spid="17"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77767"/>
            <a:ext cx="4749355" cy="5387539"/>
          </a:xfrm>
          <a:prstGeom prst="rect">
            <a:avLst/>
          </a:prstGeom>
        </p:spPr>
      </p:pic>
      <p:sp>
        <p:nvSpPr>
          <p:cNvPr id="7" name="TextBox 6"/>
          <p:cNvSpPr txBox="1"/>
          <p:nvPr/>
        </p:nvSpPr>
        <p:spPr>
          <a:xfrm>
            <a:off x="676964" y="2626280"/>
            <a:ext cx="3260421" cy="2083840"/>
          </a:xfrm>
          <a:prstGeom prst="rect">
            <a:avLst/>
          </a:prstGeom>
          <a:noFill/>
        </p:spPr>
        <p:txBody>
          <a:bodyPr wrap="square" rtlCol="0">
            <a:spAutoFit/>
          </a:bodyPr>
          <a:lstStyle/>
          <a:p>
            <a:pPr algn="ctr" defTabSz="1219170">
              <a:lnSpc>
                <a:spcPct val="150000"/>
              </a:lnSpc>
              <a:buClr>
                <a:srgbClr val="000000"/>
              </a:buClr>
            </a:pPr>
            <a:r>
              <a:rPr lang="fr-FR" sz="3000" kern="0" dirty="0">
                <a:solidFill>
                  <a:prstClr val="black"/>
                </a:solidFill>
                <a:latin typeface="Segoe UI" panose="020B0502040204020203" pitchFamily="34" charset="0"/>
                <a:ea typeface="Libre Baskerville"/>
                <a:cs typeface="Segoe UI" panose="020B0502040204020203" pitchFamily="34" charset="0"/>
                <a:sym typeface="Libre Baskerville"/>
              </a:rPr>
              <a:t>Donnez quelques exemples de relances directes. </a:t>
            </a:r>
            <a:r>
              <a:rPr lang="fr-FR" sz="3000" kern="0" dirty="0">
                <a:solidFill>
                  <a:srgbClr val="000000"/>
                </a:solidFill>
                <a:latin typeface="Segoe UI" panose="020B0502040204020203" pitchFamily="34" charset="0"/>
                <a:cs typeface="Segoe UI" panose="020B0502040204020203" pitchFamily="34" charset="0"/>
                <a:sym typeface="Arial"/>
              </a:rPr>
              <a:t> </a:t>
            </a:r>
          </a:p>
        </p:txBody>
      </p:sp>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4800" y="-113072"/>
            <a:ext cx="5480560" cy="6818672"/>
          </a:xfrm>
          <a:prstGeom prst="rect">
            <a:avLst/>
          </a:prstGeom>
        </p:spPr>
      </p:pic>
      <p:sp>
        <p:nvSpPr>
          <p:cNvPr id="9" name="TextBox 8"/>
          <p:cNvSpPr txBox="1"/>
          <p:nvPr/>
        </p:nvSpPr>
        <p:spPr>
          <a:xfrm>
            <a:off x="7475409" y="1234262"/>
            <a:ext cx="3863092" cy="4853829"/>
          </a:xfrm>
          <a:prstGeom prst="rect">
            <a:avLst/>
          </a:prstGeom>
          <a:noFill/>
        </p:spPr>
        <p:txBody>
          <a:bodyPr wrap="square" rtlCol="0">
            <a:spAutoFit/>
          </a:bodyPr>
          <a:lstStyle/>
          <a:p>
            <a:pPr algn="ctr" defTabSz="1219170">
              <a:lnSpc>
                <a:spcPct val="150000"/>
              </a:lnSpc>
              <a:buClr>
                <a:prstClr val="black"/>
              </a:buClr>
            </a:pPr>
            <a:r>
              <a:rPr lang="fr-FR" sz="3000" kern="0" dirty="0">
                <a:solidFill>
                  <a:prstClr val="black"/>
                </a:solidFill>
                <a:latin typeface="Segoe UI" panose="020B0502040204020203" pitchFamily="34" charset="0"/>
                <a:ea typeface="Libre Baskerville"/>
                <a:cs typeface="Segoe UI" panose="020B0502040204020203" pitchFamily="34" charset="0"/>
                <a:sym typeface="Libre Baskerville"/>
              </a:rPr>
              <a:t>Si quelqu'un VOUS appelle pour un entretien, de quelles informations avez-vous besoin avant d'accepter de poursuivre ? </a:t>
            </a:r>
            <a:endParaRPr lang="fr-FR" sz="3000" kern="0" dirty="0">
              <a:solidFill>
                <a:srgbClr val="000000"/>
              </a:solidFill>
              <a:latin typeface="Segoe UI" panose="020B0502040204020203" pitchFamily="34" charset="0"/>
              <a:cs typeface="Segoe UI" panose="020B0502040204020203" pitchFamily="34" charset="0"/>
              <a:sym typeface="Arial"/>
            </a:endParaRPr>
          </a:p>
        </p:txBody>
      </p:sp>
      <p:sp>
        <p:nvSpPr>
          <p:cNvPr id="3" name="Title 1">
            <a:extLst>
              <a:ext uri="{FF2B5EF4-FFF2-40B4-BE49-F238E27FC236}">
                <a16:creationId xmlns:a16="http://schemas.microsoft.com/office/drawing/2014/main" id="{3FE693F6-BE1D-E832-560A-DF017C20FEE7}"/>
              </a:ext>
            </a:extLst>
          </p:cNvPr>
          <p:cNvSpPr txBox="1">
            <a:spLocks/>
          </p:cNvSpPr>
          <p:nvPr/>
        </p:nvSpPr>
        <p:spPr>
          <a:xfrm>
            <a:off x="3158459" y="134618"/>
            <a:ext cx="5875083" cy="1074743"/>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chemeClr val="dk1"/>
              </a:buClr>
              <a:buSzPts val="1400"/>
              <a:buNone/>
              <a:defRPr sz="2700" b="1" i="0" kern="1200">
                <a:solidFill>
                  <a:schemeClr val="accent1"/>
                </a:solidFill>
                <a:latin typeface="Calibri" charset="0"/>
                <a:ea typeface="Calibri" charset="0"/>
                <a:cs typeface="Calibri" charset="0"/>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lgn="ctr">
              <a:buFontTx/>
            </a:pPr>
            <a:r>
              <a:rPr lang="fr-SN" sz="5500" dirty="0">
                <a:solidFill>
                  <a:schemeClr val="bg1"/>
                </a:solidFill>
                <a:latin typeface="Bodoni MT Black" panose="02070A03080606020203" pitchFamily="18" charset="0"/>
              </a:rPr>
              <a:t>Pop Quiz !</a:t>
            </a:r>
          </a:p>
        </p:txBody>
      </p:sp>
    </p:spTree>
    <p:extLst>
      <p:ext uri="{BB962C8B-B14F-4D97-AF65-F5344CB8AC3E}">
        <p14:creationId xmlns:p14="http://schemas.microsoft.com/office/powerpoint/2010/main" val="1494640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237F-4F87-304E-B454-690BF3E52934}"/>
              </a:ext>
            </a:extLst>
          </p:cNvPr>
          <p:cNvSpPr>
            <a:spLocks noGrp="1"/>
          </p:cNvSpPr>
          <p:nvPr>
            <p:ph type="title"/>
          </p:nvPr>
        </p:nvSpPr>
        <p:spPr>
          <a:xfrm>
            <a:off x="759776" y="501569"/>
            <a:ext cx="10684573" cy="2146632"/>
          </a:xfrm>
        </p:spPr>
        <p:txBody>
          <a:bodyPr/>
          <a:lstStyle/>
          <a:p>
            <a:r>
              <a:rPr lang="fr-FR" sz="4000" b="1" dirty="0"/>
              <a:t>Si quelqu’un vous appelle </a:t>
            </a:r>
            <a:r>
              <a:rPr lang="fr-FR" sz="4000" dirty="0"/>
              <a:t>pour une enquête, de quelles informations avez-vous besoin avant d’accepter de poursuivre</a:t>
            </a:r>
            <a:r>
              <a:rPr lang="fr-FR" sz="4000" b="1" dirty="0"/>
              <a:t>?</a:t>
            </a:r>
            <a:endParaRPr lang="fr-FR" sz="4000" dirty="0"/>
          </a:p>
        </p:txBody>
      </p:sp>
      <p:sp>
        <p:nvSpPr>
          <p:cNvPr id="3" name="Content Placeholder 2">
            <a:extLst>
              <a:ext uri="{FF2B5EF4-FFF2-40B4-BE49-F238E27FC236}">
                <a16:creationId xmlns:a16="http://schemas.microsoft.com/office/drawing/2014/main" id="{11D04AB0-C146-FA46-A9E9-1BCC47465FFC}"/>
              </a:ext>
            </a:extLst>
          </p:cNvPr>
          <p:cNvSpPr>
            <a:spLocks noGrp="1"/>
          </p:cNvSpPr>
          <p:nvPr>
            <p:ph idx="1"/>
          </p:nvPr>
        </p:nvSpPr>
        <p:spPr>
          <a:xfrm>
            <a:off x="819152" y="2965176"/>
            <a:ext cx="10691906" cy="2684510"/>
          </a:xfrm>
        </p:spPr>
        <p:txBody>
          <a:bodyPr>
            <a:noAutofit/>
          </a:bodyPr>
          <a:lstStyle/>
          <a:p>
            <a:pPr>
              <a:buClr>
                <a:srgbClr val="663366"/>
              </a:buClr>
            </a:pPr>
            <a:r>
              <a:rPr lang="fr-FR" sz="2800" dirty="0">
                <a:solidFill>
                  <a:schemeClr val="tx1"/>
                </a:solidFill>
              </a:rPr>
              <a:t>Son nom</a:t>
            </a:r>
          </a:p>
          <a:p>
            <a:pPr>
              <a:buClr>
                <a:srgbClr val="663366"/>
              </a:buClr>
            </a:pPr>
            <a:r>
              <a:rPr lang="fr-FR" sz="2800" dirty="0">
                <a:solidFill>
                  <a:schemeClr val="tx1"/>
                </a:solidFill>
              </a:rPr>
              <a:t>Son rôle</a:t>
            </a:r>
          </a:p>
          <a:p>
            <a:pPr>
              <a:buClr>
                <a:srgbClr val="663366"/>
              </a:buClr>
            </a:pPr>
            <a:r>
              <a:rPr lang="fr-FR" sz="2800" dirty="0">
                <a:solidFill>
                  <a:schemeClr val="tx1"/>
                </a:solidFill>
              </a:rPr>
              <a:t>Le nom/activité de son organisation</a:t>
            </a:r>
          </a:p>
          <a:p>
            <a:pPr>
              <a:buClr>
                <a:srgbClr val="663366"/>
              </a:buClr>
            </a:pPr>
            <a:r>
              <a:rPr lang="fr-FR" sz="2800" dirty="0">
                <a:solidFill>
                  <a:schemeClr val="tx1"/>
                </a:solidFill>
              </a:rPr>
              <a:t>Une description de l’enquête</a:t>
            </a:r>
            <a:endParaRPr lang="fr-FR" sz="2400" dirty="0">
              <a:solidFill>
                <a:schemeClr val="tx1"/>
              </a:solidFill>
            </a:endParaRPr>
          </a:p>
          <a:p>
            <a:pPr marL="0" lvl="0" indent="0" algn="ctr">
              <a:spcBef>
                <a:spcPts val="0"/>
              </a:spcBef>
              <a:buNone/>
            </a:pPr>
            <a:endParaRPr lang="fr-FR" sz="2400" dirty="0">
              <a:solidFill>
                <a:schemeClr val="tx1"/>
              </a:solidFill>
            </a:endParaRPr>
          </a:p>
        </p:txBody>
      </p:sp>
    </p:spTree>
    <p:extLst>
      <p:ext uri="{BB962C8B-B14F-4D97-AF65-F5344CB8AC3E}">
        <p14:creationId xmlns:p14="http://schemas.microsoft.com/office/powerpoint/2010/main" val="2450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5005B"/>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685A419-3D6F-DE41-1863-3DF6122D1B15}"/>
              </a:ext>
            </a:extLst>
          </p:cNvPr>
          <p:cNvSpPr txBox="1"/>
          <p:nvPr/>
        </p:nvSpPr>
        <p:spPr>
          <a:xfrm>
            <a:off x="326993" y="5612980"/>
            <a:ext cx="7843613"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En adaptant, adoptant ou partageant cet outil, veuillez utiliser la référence suivante : </a:t>
            </a:r>
          </a:p>
          <a:p>
            <a:pPr marL="457189" marR="0" lvl="1" indent="0" algn="l" defTabSz="914377"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 Les qualités d’une bonne Enquêtrice Résidente par téléphone »</a:t>
            </a:r>
            <a:r>
              <a:rPr kumimoji="0" lang="en-US"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 PMA (Performance Monitoring for Action) avec Sarah Nehrling. </a:t>
            </a:r>
            <a:r>
              <a:rPr kumimoji="0" lang="fr-FR"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Publié en juin 2024. </a:t>
            </a:r>
            <a:r>
              <a:rPr kumimoji="0" lang="fr-FR" sz="16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CC BY-NC </a:t>
            </a:r>
            <a:r>
              <a:rPr kumimoji="0" lang="fr-FR"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4.0.</a:t>
            </a:r>
            <a:endParaRPr kumimoji="0" lang="en-US" sz="16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 name="TextBox 1">
            <a:extLst>
              <a:ext uri="{FF2B5EF4-FFF2-40B4-BE49-F238E27FC236}">
                <a16:creationId xmlns:a16="http://schemas.microsoft.com/office/drawing/2014/main" id="{A4D61DAF-414D-4C5C-137A-FEABC5D9F75E}"/>
              </a:ext>
            </a:extLst>
          </p:cNvPr>
          <p:cNvSpPr txBox="1">
            <a:spLocks/>
          </p:cNvSpPr>
          <p:nvPr/>
        </p:nvSpPr>
        <p:spPr>
          <a:xfrm>
            <a:off x="666544" y="883898"/>
            <a:ext cx="10858913" cy="1631216"/>
          </a:xfrm>
          <a:prstGeom prst="rect">
            <a:avLst/>
          </a:prstGeom>
          <a:noFill/>
          <a:effectLst/>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5000" b="1"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Les qualités d’une bonne enquêtrice </a:t>
            </a:r>
            <a:r>
              <a:rPr lang="fr-FR" sz="5000" b="1" dirty="0">
                <a:solidFill>
                  <a:srgbClr val="FFFFFF"/>
                </a:solidFill>
                <a:latin typeface="Segoe UI" panose="020B0502040204020203" pitchFamily="34" charset="0"/>
                <a:ea typeface="Segoe UI" panose="020B0502040204020203" pitchFamily="34" charset="0"/>
                <a:cs typeface="Segoe UI" panose="020B0502040204020203" pitchFamily="34" charset="0"/>
              </a:rPr>
              <a:t>r</a:t>
            </a:r>
            <a:r>
              <a:rPr kumimoji="0" lang="fr-FR" sz="5000" b="1" i="0" u="none" strike="noStrike" kern="1200" cap="none" spc="0" normalizeH="0" baseline="0" noProof="0" dirty="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ésidente</a:t>
            </a:r>
            <a:r>
              <a:rPr kumimoji="0" lang="fr-FR" sz="5000" b="1"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 par téléphone</a:t>
            </a:r>
          </a:p>
        </p:txBody>
      </p:sp>
      <p:pic>
        <p:nvPicPr>
          <p:cNvPr id="5" name="Picture 4" descr="A white letter on a black background&#10;&#10;Description automatically generated">
            <a:extLst>
              <a:ext uri="{FF2B5EF4-FFF2-40B4-BE49-F238E27FC236}">
                <a16:creationId xmlns:a16="http://schemas.microsoft.com/office/drawing/2014/main" id="{2CA88264-72F9-8801-C09A-0A87393FA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88" y="281183"/>
            <a:ext cx="1775755" cy="596092"/>
          </a:xfrm>
          <a:prstGeom prst="rect">
            <a:avLst/>
          </a:prstGeom>
        </p:spPr>
      </p:pic>
      <p:sp>
        <p:nvSpPr>
          <p:cNvPr id="3" name="TextBox 2">
            <a:extLst>
              <a:ext uri="{FF2B5EF4-FFF2-40B4-BE49-F238E27FC236}">
                <a16:creationId xmlns:a16="http://schemas.microsoft.com/office/drawing/2014/main" id="{89090927-A842-A7F2-C7D3-48BCF3C8340E}"/>
              </a:ext>
            </a:extLst>
          </p:cNvPr>
          <p:cNvSpPr txBox="1"/>
          <p:nvPr/>
        </p:nvSpPr>
        <p:spPr>
          <a:xfrm>
            <a:off x="823909" y="2914492"/>
            <a:ext cx="5987708" cy="230832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Cette présentation examine plus en profondeur les techniques d’entretien et offre des scénarios pratiques à jouer pendant la formation. Ces différents jeux de rôles vous aideront à répondre aux problèmes communs des enquêtes téléphoniques, et à réfléchir et formuler des solutions. Cette présentation s’accompagne parfaitement bien de la présentation intitulée « Introduction à l’enquête par téléphone ».</a:t>
            </a:r>
            <a:endParaRPr kumimoji="0" lang="en-US" sz="1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nvGrpSpPr>
          <p:cNvPr id="6" name="Group 5">
            <a:extLst>
              <a:ext uri="{FF2B5EF4-FFF2-40B4-BE49-F238E27FC236}">
                <a16:creationId xmlns:a16="http://schemas.microsoft.com/office/drawing/2014/main" id="{1B355A22-130F-0605-CC19-A846088D16B3}"/>
              </a:ext>
            </a:extLst>
          </p:cNvPr>
          <p:cNvGrpSpPr/>
          <p:nvPr/>
        </p:nvGrpSpPr>
        <p:grpSpPr>
          <a:xfrm>
            <a:off x="7809345" y="2925654"/>
            <a:ext cx="3558746" cy="2286000"/>
            <a:chOff x="7557845" y="2730843"/>
            <a:chExt cx="3558746" cy="2286000"/>
          </a:xfrm>
        </p:grpSpPr>
        <p:sp>
          <p:nvSpPr>
            <p:cNvPr id="7" name="Rectangle 6">
              <a:extLst>
                <a:ext uri="{FF2B5EF4-FFF2-40B4-BE49-F238E27FC236}">
                  <a16:creationId xmlns:a16="http://schemas.microsoft.com/office/drawing/2014/main" id="{013E494B-D1C1-0D1D-CCB2-BCCDBD5B9C9E}"/>
                </a:ext>
              </a:extLst>
            </p:cNvPr>
            <p:cNvSpPr/>
            <p:nvPr/>
          </p:nvSpPr>
          <p:spPr bwMode="auto">
            <a:xfrm>
              <a:off x="7557845" y="2730843"/>
              <a:ext cx="3558746" cy="2286000"/>
            </a:xfrm>
            <a:prstGeom prst="rect">
              <a:avLst/>
            </a:pr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8" name="Graphic 7" descr="Call center with solid fill">
              <a:extLst>
                <a:ext uri="{FF2B5EF4-FFF2-40B4-BE49-F238E27FC236}">
                  <a16:creationId xmlns:a16="http://schemas.microsoft.com/office/drawing/2014/main" id="{9658C3DB-84EE-91BB-483B-2F4DAE9063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3093" y="3142671"/>
              <a:ext cx="1494032" cy="1494032"/>
            </a:xfrm>
            <a:prstGeom prst="rect">
              <a:avLst/>
            </a:prstGeom>
          </p:spPr>
        </p:pic>
        <p:grpSp>
          <p:nvGrpSpPr>
            <p:cNvPr id="9" name="Group 8">
              <a:extLst>
                <a:ext uri="{FF2B5EF4-FFF2-40B4-BE49-F238E27FC236}">
                  <a16:creationId xmlns:a16="http://schemas.microsoft.com/office/drawing/2014/main" id="{99DF2885-BD6B-2A61-B11E-9951E9802A99}"/>
                </a:ext>
              </a:extLst>
            </p:cNvPr>
            <p:cNvGrpSpPr/>
            <p:nvPr/>
          </p:nvGrpSpPr>
          <p:grpSpPr>
            <a:xfrm>
              <a:off x="9447310" y="3168514"/>
              <a:ext cx="1481673" cy="1442347"/>
              <a:chOff x="9447310" y="3210200"/>
              <a:chExt cx="1481673" cy="1442347"/>
            </a:xfrm>
          </p:grpSpPr>
          <p:pic>
            <p:nvPicPr>
              <p:cNvPr id="10" name="Picture 9" descr="A black background with a black square&#10;&#10;Description automatically generated with medium confidence">
                <a:extLst>
                  <a:ext uri="{FF2B5EF4-FFF2-40B4-BE49-F238E27FC236}">
                    <a16:creationId xmlns:a16="http://schemas.microsoft.com/office/drawing/2014/main" id="{5FF28C39-9250-A895-7621-F5494E306ED4}"/>
                  </a:ext>
                </a:extLst>
              </p:cNvPr>
              <p:cNvPicPr>
                <a:picLocks noChangeAspect="1"/>
              </p:cNvPicPr>
              <p:nvPr/>
            </p:nvPicPr>
            <p:blipFill rotWithShape="1">
              <a:blip r:embed="rId6" cstate="print">
                <a:biLevel thresh="50000"/>
                <a:extLst>
                  <a:ext uri="{28A0092B-C50C-407E-A947-70E740481C1C}">
                    <a14:useLocalDpi xmlns:a14="http://schemas.microsoft.com/office/drawing/2010/main" val="0"/>
                  </a:ext>
                </a:extLst>
              </a:blip>
              <a:srcRect l="22647" t="19674" r="21681" b="35897"/>
              <a:stretch/>
            </p:blipFill>
            <p:spPr>
              <a:xfrm>
                <a:off x="9620627" y="3478463"/>
                <a:ext cx="1135038" cy="905821"/>
              </a:xfrm>
              <a:prstGeom prst="rect">
                <a:avLst/>
              </a:prstGeom>
            </p:spPr>
          </p:pic>
          <p:sp>
            <p:nvSpPr>
              <p:cNvPr id="11" name="&quot;Not Allowed&quot; Symbol 10">
                <a:extLst>
                  <a:ext uri="{FF2B5EF4-FFF2-40B4-BE49-F238E27FC236}">
                    <a16:creationId xmlns:a16="http://schemas.microsoft.com/office/drawing/2014/main" id="{4696907F-6878-DCD8-9F63-D87CFB5999EA}"/>
                  </a:ext>
                </a:extLst>
              </p:cNvPr>
              <p:cNvSpPr/>
              <p:nvPr/>
            </p:nvSpPr>
            <p:spPr bwMode="auto">
              <a:xfrm>
                <a:off x="9447310" y="3210200"/>
                <a:ext cx="1481673" cy="1442347"/>
              </a:xfrm>
              <a:prstGeom prst="noSmoking">
                <a:avLst>
                  <a:gd name="adj" fmla="val 7466"/>
                </a:avLst>
              </a:prstGeom>
              <a:solidFill>
                <a:srgbClr val="FF0000"/>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grpSp>
      </p:grpSp>
    </p:spTree>
    <p:extLst>
      <p:ext uri="{BB962C8B-B14F-4D97-AF65-F5344CB8AC3E}">
        <p14:creationId xmlns:p14="http://schemas.microsoft.com/office/powerpoint/2010/main" val="4001493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477924-CE4E-034E-8A14-425600CA7925}"/>
              </a:ext>
            </a:extLst>
          </p:cNvPr>
          <p:cNvSpPr>
            <a:spLocks noGrp="1"/>
          </p:cNvSpPr>
          <p:nvPr>
            <p:ph idx="4294967295"/>
          </p:nvPr>
        </p:nvSpPr>
        <p:spPr>
          <a:xfrm>
            <a:off x="731838" y="1338944"/>
            <a:ext cx="10728325" cy="2176152"/>
          </a:xfrm>
          <a:solidFill>
            <a:srgbClr val="EEC94F"/>
          </a:solidFill>
        </p:spPr>
        <p:txBody>
          <a:bodyPr>
            <a:noAutofit/>
          </a:bodyPr>
          <a:lstStyle/>
          <a:p>
            <a:pPr marL="0" indent="0" algn="ctr">
              <a:spcBef>
                <a:spcPts val="0"/>
              </a:spcBef>
              <a:buNone/>
            </a:pPr>
            <a:r>
              <a:rPr lang="fr-FR" sz="3500" b="1" dirty="0">
                <a:solidFill>
                  <a:schemeClr val="tx1"/>
                </a:solidFill>
                <a:latin typeface="Segoe UI" panose="020B0502040204020203" pitchFamily="34" charset="0"/>
                <a:cs typeface="Segoe UI" panose="020B0502040204020203" pitchFamily="34" charset="0"/>
              </a:rPr>
              <a:t>La décision de participer à une enquête</a:t>
            </a:r>
          </a:p>
          <a:p>
            <a:pPr marL="0" indent="0" algn="ctr">
              <a:spcBef>
                <a:spcPts val="0"/>
              </a:spcBef>
              <a:buNone/>
            </a:pPr>
            <a:r>
              <a:rPr lang="fr-FR" sz="3500" b="1" dirty="0">
                <a:solidFill>
                  <a:schemeClr val="tx1"/>
                </a:solidFill>
                <a:latin typeface="Segoe UI" panose="020B0502040204020203" pitchFamily="34" charset="0"/>
                <a:cs typeface="Segoe UI" panose="020B0502040204020203" pitchFamily="34" charset="0"/>
              </a:rPr>
              <a:t>est souvent réalisée en </a:t>
            </a:r>
            <a:r>
              <a:rPr lang="fr-FR" sz="3500" b="1" u="sng" dirty="0">
                <a:solidFill>
                  <a:schemeClr val="tx1"/>
                </a:solidFill>
                <a:latin typeface="Segoe UI" panose="020B0502040204020203" pitchFamily="34" charset="0"/>
                <a:cs typeface="Segoe UI" panose="020B0502040204020203" pitchFamily="34" charset="0"/>
              </a:rPr>
              <a:t>moins de 30 secondes</a:t>
            </a:r>
          </a:p>
          <a:p>
            <a:pPr marL="0" indent="0" algn="ctr">
              <a:spcBef>
                <a:spcPts val="0"/>
              </a:spcBef>
              <a:buNone/>
            </a:pPr>
            <a:r>
              <a:rPr lang="fr-FR" sz="3500" b="1" dirty="0">
                <a:solidFill>
                  <a:schemeClr val="tx1"/>
                </a:solidFill>
                <a:latin typeface="Segoe UI" panose="020B0502040204020203" pitchFamily="34" charset="0"/>
                <a:cs typeface="Segoe UI" panose="020B0502040204020203" pitchFamily="34" charset="0"/>
              </a:rPr>
              <a:t>après avoir pris contact avec</a:t>
            </a:r>
          </a:p>
          <a:p>
            <a:pPr marL="0" indent="0" algn="ctr">
              <a:spcBef>
                <a:spcPts val="0"/>
              </a:spcBef>
              <a:buNone/>
            </a:pPr>
            <a:r>
              <a:rPr lang="fr-FR" sz="3500" b="1" dirty="0">
                <a:solidFill>
                  <a:schemeClr val="tx1"/>
                </a:solidFill>
                <a:latin typeface="Segoe UI" panose="020B0502040204020203" pitchFamily="34" charset="0"/>
                <a:cs typeface="Segoe UI" panose="020B0502040204020203" pitchFamily="34" charset="0"/>
              </a:rPr>
              <a:t>une personne interrogée. </a:t>
            </a:r>
          </a:p>
        </p:txBody>
      </p:sp>
      <p:sp>
        <p:nvSpPr>
          <p:cNvPr id="2" name="Title 1">
            <a:extLst>
              <a:ext uri="{FF2B5EF4-FFF2-40B4-BE49-F238E27FC236}">
                <a16:creationId xmlns:a16="http://schemas.microsoft.com/office/drawing/2014/main" id="{D193FF8A-7576-F6FF-142F-8E92E1B6116F}"/>
              </a:ext>
            </a:extLst>
          </p:cNvPr>
          <p:cNvSpPr txBox="1">
            <a:spLocks/>
          </p:cNvSpPr>
          <p:nvPr/>
        </p:nvSpPr>
        <p:spPr>
          <a:xfrm>
            <a:off x="680946" y="484094"/>
            <a:ext cx="10830113" cy="693354"/>
          </a:xfrm>
          <a:prstGeom prst="rect">
            <a:avLst/>
          </a:prstGeom>
        </p:spPr>
        <p:txBody>
          <a:bodyPr>
            <a:noAutofit/>
          </a:bodyPr>
          <a:lstStyle>
            <a:lvl1pPr algn="l" defTabSz="914377" rtl="0" eaLnBrk="1" latinLnBrk="0" hangingPunct="1">
              <a:spcBef>
                <a:spcPct val="0"/>
              </a:spcBef>
              <a:buNone/>
              <a:defRPr sz="3600" b="1" i="0" kern="1200">
                <a:solidFill>
                  <a:schemeClr val="accent1"/>
                </a:solidFill>
                <a:latin typeface="Calibri" charset="0"/>
                <a:ea typeface="Calibri" charset="0"/>
                <a:cs typeface="Calibri" charset="0"/>
              </a:defRPr>
            </a:lvl1pPr>
          </a:lstStyle>
          <a:p>
            <a:pPr>
              <a:spcBef>
                <a:spcPts val="0"/>
              </a:spcBef>
            </a:pPr>
            <a:r>
              <a:rPr lang="fr-FR" sz="4000" dirty="0">
                <a:latin typeface="Segoe UI" panose="020B0502040204020203" pitchFamily="34" charset="0"/>
                <a:cs typeface="Segoe UI" panose="020B0502040204020203" pitchFamily="34" charset="0"/>
              </a:rPr>
              <a:t>Saviez-vous que...</a:t>
            </a:r>
          </a:p>
        </p:txBody>
      </p:sp>
      <p:sp>
        <p:nvSpPr>
          <p:cNvPr id="5" name="TextBox 4">
            <a:extLst>
              <a:ext uri="{FF2B5EF4-FFF2-40B4-BE49-F238E27FC236}">
                <a16:creationId xmlns:a16="http://schemas.microsoft.com/office/drawing/2014/main" id="{A2A47B10-3DD1-355E-C087-C7983943BFB8}"/>
              </a:ext>
            </a:extLst>
          </p:cNvPr>
          <p:cNvSpPr txBox="1"/>
          <p:nvPr/>
        </p:nvSpPr>
        <p:spPr>
          <a:xfrm>
            <a:off x="799056" y="3775317"/>
            <a:ext cx="10593889" cy="2015936"/>
          </a:xfrm>
          <a:prstGeom prst="rect">
            <a:avLst/>
          </a:prstGeom>
          <a:noFill/>
        </p:spPr>
        <p:txBody>
          <a:bodyPr wrap="square">
            <a:spAutoFit/>
          </a:bodyPr>
          <a:lstStyle/>
          <a:p>
            <a:pPr marL="0" indent="0" algn="just">
              <a:buNone/>
            </a:pPr>
            <a:r>
              <a:rPr lang="fr-FR" sz="2500" dirty="0">
                <a:solidFill>
                  <a:schemeClr val="tx1"/>
                </a:solidFill>
                <a:latin typeface="Segoe UI" panose="020B0502040204020203" pitchFamily="34" charset="0"/>
                <a:cs typeface="Segoe UI" panose="020B0502040204020203" pitchFamily="34" charset="0"/>
              </a:rPr>
              <a:t>Il est donc essentiel de présenter rapidement l'enquête pour fournir des informations sur </a:t>
            </a:r>
            <a:r>
              <a:rPr lang="fr-FR" sz="2500" u="sng" dirty="0">
                <a:solidFill>
                  <a:schemeClr val="tx1"/>
                </a:solidFill>
                <a:latin typeface="Segoe UI" panose="020B0502040204020203" pitchFamily="34" charset="0"/>
                <a:cs typeface="Segoe UI" panose="020B0502040204020203" pitchFamily="34" charset="0"/>
              </a:rPr>
              <a:t>l'identité</a:t>
            </a:r>
            <a:r>
              <a:rPr lang="fr-FR" sz="2500" dirty="0">
                <a:solidFill>
                  <a:schemeClr val="tx1"/>
                </a:solidFill>
                <a:latin typeface="Segoe UI" panose="020B0502040204020203" pitchFamily="34" charset="0"/>
                <a:cs typeface="Segoe UI" panose="020B0502040204020203" pitchFamily="34" charset="0"/>
              </a:rPr>
              <a:t> de l'enquêtrice et de </a:t>
            </a:r>
            <a:r>
              <a:rPr lang="fr-FR" sz="2500" u="sng" dirty="0">
                <a:solidFill>
                  <a:schemeClr val="tx1"/>
                </a:solidFill>
                <a:latin typeface="Segoe UI" panose="020B0502040204020203" pitchFamily="34" charset="0"/>
                <a:cs typeface="Segoe UI" panose="020B0502040204020203" pitchFamily="34" charset="0"/>
              </a:rPr>
              <a:t>l'organisme de recherche</a:t>
            </a:r>
            <a:r>
              <a:rPr lang="fr-FR" sz="2500" dirty="0">
                <a:solidFill>
                  <a:schemeClr val="tx1"/>
                </a:solidFill>
                <a:latin typeface="Segoe UI" panose="020B0502040204020203" pitchFamily="34" charset="0"/>
                <a:cs typeface="Segoe UI" panose="020B0502040204020203" pitchFamily="34" charset="0"/>
              </a:rPr>
              <a:t>, des </a:t>
            </a:r>
            <a:r>
              <a:rPr lang="fr-FR" sz="2500" u="sng" dirty="0">
                <a:solidFill>
                  <a:schemeClr val="tx1"/>
                </a:solidFill>
                <a:latin typeface="Segoe UI" panose="020B0502040204020203" pitchFamily="34" charset="0"/>
                <a:cs typeface="Segoe UI" panose="020B0502040204020203" pitchFamily="34" charset="0"/>
              </a:rPr>
              <a:t>explications sur la recherche elle-même</a:t>
            </a:r>
            <a:r>
              <a:rPr lang="fr-FR" sz="2500" dirty="0">
                <a:solidFill>
                  <a:schemeClr val="tx1"/>
                </a:solidFill>
                <a:latin typeface="Segoe UI" panose="020B0502040204020203" pitchFamily="34" charset="0"/>
                <a:cs typeface="Segoe UI" panose="020B0502040204020203" pitchFamily="34" charset="0"/>
              </a:rPr>
              <a:t> et sa signification, des informations garantissant </a:t>
            </a:r>
            <a:r>
              <a:rPr lang="fr-FR" sz="2500" u="sng" dirty="0">
                <a:solidFill>
                  <a:schemeClr val="tx1"/>
                </a:solidFill>
                <a:latin typeface="Segoe UI" panose="020B0502040204020203" pitchFamily="34" charset="0"/>
                <a:cs typeface="Segoe UI" panose="020B0502040204020203" pitchFamily="34" charset="0"/>
              </a:rPr>
              <a:t>la confidentialité</a:t>
            </a:r>
            <a:r>
              <a:rPr lang="fr-FR" sz="2500" dirty="0">
                <a:solidFill>
                  <a:schemeClr val="tx1"/>
                </a:solidFill>
                <a:latin typeface="Segoe UI" panose="020B0502040204020203" pitchFamily="34" charset="0"/>
                <a:cs typeface="Segoe UI" panose="020B0502040204020203" pitchFamily="34" charset="0"/>
              </a:rPr>
              <a:t> de l'enquête, ainsi que des raisons convaincantes d'encourager les répondants à participer. </a:t>
            </a:r>
          </a:p>
        </p:txBody>
      </p:sp>
    </p:spTree>
    <p:extLst>
      <p:ext uri="{BB962C8B-B14F-4D97-AF65-F5344CB8AC3E}">
        <p14:creationId xmlns:p14="http://schemas.microsoft.com/office/powerpoint/2010/main" val="1769085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87D0-E651-434B-AF80-FE6B801EB6B0}"/>
              </a:ext>
            </a:extLst>
          </p:cNvPr>
          <p:cNvSpPr>
            <a:spLocks noGrp="1"/>
          </p:cNvSpPr>
          <p:nvPr>
            <p:ph type="title"/>
          </p:nvPr>
        </p:nvSpPr>
        <p:spPr>
          <a:xfrm>
            <a:off x="731838" y="412843"/>
            <a:ext cx="10736262" cy="1985974"/>
          </a:xfrm>
        </p:spPr>
        <p:txBody>
          <a:bodyPr/>
          <a:lstStyle/>
          <a:p>
            <a:r>
              <a:rPr lang="en-US" sz="4000" dirty="0"/>
              <a:t>Lorsqu'un répondant décroche le téléphone, vous devez faire 6 choses dans les 30 premières secondes...</a:t>
            </a:r>
          </a:p>
        </p:txBody>
      </p:sp>
      <p:sp>
        <p:nvSpPr>
          <p:cNvPr id="9" name="TextBox 8">
            <a:extLst>
              <a:ext uri="{FF2B5EF4-FFF2-40B4-BE49-F238E27FC236}">
                <a16:creationId xmlns:a16="http://schemas.microsoft.com/office/drawing/2014/main" id="{C60BB1A7-89E2-4D1E-BDE8-FA43A22E7351}"/>
              </a:ext>
            </a:extLst>
          </p:cNvPr>
          <p:cNvSpPr txBox="1"/>
          <p:nvPr/>
        </p:nvSpPr>
        <p:spPr>
          <a:xfrm>
            <a:off x="719963" y="2455223"/>
            <a:ext cx="10779221" cy="3647152"/>
          </a:xfrm>
          <a:prstGeom prst="rect">
            <a:avLst/>
          </a:prstGeom>
          <a:noFill/>
        </p:spPr>
        <p:txBody>
          <a:bodyPr wrap="square" rtlCol="0">
            <a:spAutoFit/>
          </a:bodyPr>
          <a:lstStyle/>
          <a:p>
            <a:pPr marL="342900" indent="-342900">
              <a:spcAft>
                <a:spcPts val="1800"/>
              </a:spcAft>
              <a:buAutoNum type="arabicPeriod"/>
            </a:pPr>
            <a:r>
              <a:rPr lang="fr-FR" sz="2600" dirty="0">
                <a:solidFill>
                  <a:srgbClr val="247085"/>
                </a:solidFill>
                <a:latin typeface="Segoe UI" panose="020B0502040204020203" pitchFamily="34" charset="0"/>
                <a:cs typeface="Segoe UI" panose="020B0502040204020203" pitchFamily="34" charset="0"/>
              </a:rPr>
              <a:t>Saluer le répondant</a:t>
            </a:r>
          </a:p>
          <a:p>
            <a:pPr marL="342900" indent="-342900">
              <a:spcAft>
                <a:spcPts val="1800"/>
              </a:spcAft>
              <a:buAutoNum type="arabicPeriod"/>
            </a:pPr>
            <a:r>
              <a:rPr lang="fr-FR" sz="2600" dirty="0">
                <a:solidFill>
                  <a:srgbClr val="247085"/>
                </a:solidFill>
                <a:latin typeface="Segoe UI" panose="020B0502040204020203" pitchFamily="34" charset="0"/>
                <a:cs typeface="Segoe UI" panose="020B0502040204020203" pitchFamily="34" charset="0"/>
              </a:rPr>
              <a:t>Clarifier la langue que le répondant préfère parler</a:t>
            </a:r>
          </a:p>
          <a:p>
            <a:pPr marL="342900" indent="-342900">
              <a:spcAft>
                <a:spcPts val="1800"/>
              </a:spcAft>
              <a:buAutoNum type="arabicPeriod"/>
            </a:pPr>
            <a:r>
              <a:rPr lang="fr-FR" sz="2600" dirty="0">
                <a:solidFill>
                  <a:srgbClr val="247085"/>
                </a:solidFill>
                <a:latin typeface="Segoe UI" panose="020B0502040204020203" pitchFamily="34" charset="0"/>
                <a:cs typeface="Segoe UI" panose="020B0502040204020203" pitchFamily="34" charset="0"/>
              </a:rPr>
              <a:t>Vous présenter</a:t>
            </a:r>
          </a:p>
          <a:p>
            <a:pPr marL="342900" indent="-342900">
              <a:spcAft>
                <a:spcPts val="1800"/>
              </a:spcAft>
              <a:buAutoNum type="arabicPeriod"/>
            </a:pPr>
            <a:r>
              <a:rPr lang="fr-FR" sz="2600" dirty="0">
                <a:solidFill>
                  <a:srgbClr val="247085"/>
                </a:solidFill>
                <a:latin typeface="Segoe UI" panose="020B0502040204020203" pitchFamily="34" charset="0"/>
                <a:cs typeface="Segoe UI" panose="020B0502040204020203" pitchFamily="34" charset="0"/>
              </a:rPr>
              <a:t>Dire au répondant pourquoi vous l'appelez</a:t>
            </a:r>
          </a:p>
          <a:p>
            <a:pPr marL="342900" indent="-342900">
              <a:spcAft>
                <a:spcPts val="1800"/>
              </a:spcAft>
              <a:buAutoNum type="arabicPeriod"/>
            </a:pPr>
            <a:r>
              <a:rPr lang="fr-FR" sz="2600" dirty="0">
                <a:solidFill>
                  <a:srgbClr val="247085"/>
                </a:solidFill>
                <a:latin typeface="Segoe UI" panose="020B0502040204020203" pitchFamily="34" charset="0"/>
                <a:cs typeface="Segoe UI" panose="020B0502040204020203" pitchFamily="34" charset="0"/>
              </a:rPr>
              <a:t>Répondre à toutes les questions du répondant</a:t>
            </a:r>
          </a:p>
          <a:p>
            <a:pPr marL="342900" indent="-342900">
              <a:spcAft>
                <a:spcPts val="1800"/>
              </a:spcAft>
              <a:buAutoNum type="arabicPeriod"/>
            </a:pPr>
            <a:r>
              <a:rPr lang="fr-FR" sz="2600" dirty="0">
                <a:solidFill>
                  <a:srgbClr val="247085"/>
                </a:solidFill>
                <a:latin typeface="Segoe UI" panose="020B0502040204020203" pitchFamily="34" charset="0"/>
                <a:cs typeface="Segoe UI" panose="020B0502040204020203" pitchFamily="34" charset="0"/>
              </a:rPr>
              <a:t>Être confiante et contrôler la discussion</a:t>
            </a:r>
          </a:p>
        </p:txBody>
      </p:sp>
    </p:spTree>
    <p:extLst>
      <p:ext uri="{BB962C8B-B14F-4D97-AF65-F5344CB8AC3E}">
        <p14:creationId xmlns:p14="http://schemas.microsoft.com/office/powerpoint/2010/main" val="3975087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54AE74-0A6C-584B-89E7-87A98A13AC80}"/>
              </a:ext>
            </a:extLst>
          </p:cNvPr>
          <p:cNvSpPr>
            <a:spLocks noGrp="1"/>
          </p:cNvSpPr>
          <p:nvPr>
            <p:ph idx="1"/>
          </p:nvPr>
        </p:nvSpPr>
        <p:spPr>
          <a:xfrm>
            <a:off x="739775" y="1744527"/>
            <a:ext cx="10728325" cy="4456248"/>
          </a:xfrm>
        </p:spPr>
        <p:txBody>
          <a:bodyPr>
            <a:noAutofit/>
          </a:bodyPr>
          <a:lstStyle/>
          <a:p>
            <a:r>
              <a:rPr lang="en-US" sz="2600" dirty="0" err="1">
                <a:solidFill>
                  <a:schemeClr val="tx1"/>
                </a:solidFill>
              </a:rPr>
              <a:t>Saluez</a:t>
            </a:r>
            <a:r>
              <a:rPr lang="en-US" sz="2600" dirty="0">
                <a:solidFill>
                  <a:schemeClr val="tx1"/>
                </a:solidFill>
              </a:rPr>
              <a:t> le </a:t>
            </a:r>
            <a:r>
              <a:rPr lang="en-US" sz="2600" dirty="0" err="1">
                <a:solidFill>
                  <a:schemeClr val="tx1"/>
                </a:solidFill>
              </a:rPr>
              <a:t>répondant</a:t>
            </a:r>
            <a:r>
              <a:rPr lang="en-US" sz="2600" dirty="0">
                <a:solidFill>
                  <a:schemeClr val="tx1"/>
                </a:solidFill>
              </a:rPr>
              <a:t> avant de vous présenter.</a:t>
            </a:r>
          </a:p>
          <a:p>
            <a:r>
              <a:rPr lang="en-US" sz="2600" dirty="0">
                <a:solidFill>
                  <a:schemeClr val="tx1"/>
                </a:solidFill>
              </a:rPr>
              <a:t>Pour les répondants méfiants, vous devez prendre plus de temps pour les rassurer. </a:t>
            </a:r>
          </a:p>
          <a:p>
            <a:r>
              <a:rPr lang="en-US" sz="2600" dirty="0">
                <a:solidFill>
                  <a:schemeClr val="tx1"/>
                </a:solidFill>
              </a:rPr>
              <a:t>Vous pouvez parler d'autre chose ou saluer afin de gagner sa confiance ; </a:t>
            </a:r>
            <a:r>
              <a:rPr lang="en-US" sz="2600" dirty="0">
                <a:solidFill>
                  <a:srgbClr val="C00000"/>
                </a:solidFill>
              </a:rPr>
              <a:t>ce n'est pas toujours nécessaire si vous </a:t>
            </a:r>
            <a:r>
              <a:rPr lang="en-US" sz="2600" dirty="0" err="1">
                <a:solidFill>
                  <a:srgbClr val="C00000"/>
                </a:solidFill>
              </a:rPr>
              <a:t>estimez</a:t>
            </a:r>
            <a:r>
              <a:rPr lang="en-US" sz="2600" dirty="0">
                <a:solidFill>
                  <a:srgbClr val="C00000"/>
                </a:solidFill>
              </a:rPr>
              <a:t> </a:t>
            </a:r>
            <a:r>
              <a:rPr lang="en-US" sz="2600" dirty="0" err="1">
                <a:solidFill>
                  <a:srgbClr val="C00000"/>
                </a:solidFill>
              </a:rPr>
              <a:t>qu’il</a:t>
            </a:r>
            <a:r>
              <a:rPr lang="en-US" sz="2600" dirty="0">
                <a:solidFill>
                  <a:srgbClr val="C00000"/>
                </a:solidFill>
              </a:rPr>
              <a:t> vous fait déjà confiance. </a:t>
            </a:r>
          </a:p>
          <a:p>
            <a:r>
              <a:rPr lang="en-US" sz="2600" dirty="0">
                <a:solidFill>
                  <a:schemeClr val="tx1"/>
                </a:solidFill>
              </a:rPr>
              <a:t>Si le </a:t>
            </a:r>
            <a:r>
              <a:rPr lang="en-US" sz="2600" dirty="0" err="1">
                <a:solidFill>
                  <a:schemeClr val="tx1"/>
                </a:solidFill>
              </a:rPr>
              <a:t>répondant</a:t>
            </a:r>
            <a:r>
              <a:rPr lang="en-US" sz="2600" dirty="0">
                <a:solidFill>
                  <a:schemeClr val="tx1"/>
                </a:solidFill>
              </a:rPr>
              <a:t> </a:t>
            </a:r>
            <a:r>
              <a:rPr lang="en-US" sz="2600" dirty="0" err="1">
                <a:solidFill>
                  <a:schemeClr val="tx1"/>
                </a:solidFill>
              </a:rPr>
              <a:t>est</a:t>
            </a:r>
            <a:r>
              <a:rPr lang="en-US" sz="2600" dirty="0">
                <a:solidFill>
                  <a:schemeClr val="tx1"/>
                </a:solidFill>
              </a:rPr>
              <a:t> </a:t>
            </a:r>
            <a:r>
              <a:rPr lang="en-US" sz="2600" dirty="0" err="1">
                <a:solidFill>
                  <a:schemeClr val="tx1"/>
                </a:solidFill>
              </a:rPr>
              <a:t>disposé</a:t>
            </a:r>
            <a:r>
              <a:rPr lang="en-US" sz="2600" dirty="0">
                <a:solidFill>
                  <a:schemeClr val="tx1"/>
                </a:solidFill>
              </a:rPr>
              <a:t> à continuer, vous devez présenter l'enquête et lui demander </a:t>
            </a:r>
            <a:r>
              <a:rPr lang="en-US" sz="2600" dirty="0" err="1">
                <a:solidFill>
                  <a:schemeClr val="tx1"/>
                </a:solidFill>
              </a:rPr>
              <a:t>s’il</a:t>
            </a:r>
            <a:r>
              <a:rPr lang="en-US" sz="2600" dirty="0">
                <a:solidFill>
                  <a:schemeClr val="tx1"/>
                </a:solidFill>
              </a:rPr>
              <a:t> a des questions. Le fait de lui demander </a:t>
            </a:r>
            <a:r>
              <a:rPr lang="en-US" sz="2600" dirty="0" err="1">
                <a:solidFill>
                  <a:schemeClr val="tx1"/>
                </a:solidFill>
              </a:rPr>
              <a:t>s’il</a:t>
            </a:r>
            <a:r>
              <a:rPr lang="en-US" sz="2600" dirty="0">
                <a:solidFill>
                  <a:schemeClr val="tx1"/>
                </a:solidFill>
              </a:rPr>
              <a:t> a des questions le rassurera davantage. </a:t>
            </a:r>
          </a:p>
        </p:txBody>
      </p:sp>
      <p:sp>
        <p:nvSpPr>
          <p:cNvPr id="6" name="Title 1">
            <a:extLst>
              <a:ext uri="{FF2B5EF4-FFF2-40B4-BE49-F238E27FC236}">
                <a16:creationId xmlns:a16="http://schemas.microsoft.com/office/drawing/2014/main" id="{87B4543F-4C84-442B-B9BD-324AECCF48EA}"/>
              </a:ext>
            </a:extLst>
          </p:cNvPr>
          <p:cNvSpPr txBox="1">
            <a:spLocks/>
          </p:cNvSpPr>
          <p:nvPr/>
        </p:nvSpPr>
        <p:spPr>
          <a:xfrm>
            <a:off x="0" y="288925"/>
            <a:ext cx="11460163" cy="1146175"/>
          </a:xfrm>
          <a:prstGeom prst="rect">
            <a:avLst/>
          </a:prstGeom>
          <a:solidFill>
            <a:srgbClr val="247085"/>
          </a:solidFill>
        </p:spPr>
        <p:txBody>
          <a:bodyPr vert="horz" lIns="91440" tIns="45720" rIns="91440" bIns="45720" rtlCol="0" anchor="ctr" anchorCtr="0">
            <a:normAutofit/>
          </a:bodyPr>
          <a:lst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a:lstStyle>
          <a:p>
            <a:pPr marL="400050">
              <a:spcBef>
                <a:spcPts val="1800"/>
              </a:spcBef>
            </a:pPr>
            <a:r>
              <a:rPr lang="fr-FR" sz="4000" dirty="0">
                <a:solidFill>
                  <a:schemeClr val="bg1"/>
                </a:solidFill>
                <a:latin typeface="Segoe UI" panose="020B0502040204020203" pitchFamily="34" charset="0"/>
                <a:cs typeface="Segoe UI" panose="020B0502040204020203" pitchFamily="34" charset="0"/>
              </a:rPr>
              <a:t>1. Saluer le répondant</a:t>
            </a:r>
          </a:p>
        </p:txBody>
      </p:sp>
    </p:spTree>
    <p:extLst>
      <p:ext uri="{BB962C8B-B14F-4D97-AF65-F5344CB8AC3E}">
        <p14:creationId xmlns:p14="http://schemas.microsoft.com/office/powerpoint/2010/main" val="1520326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1D71E9-5400-254D-A7B8-5BEE8A5C1318}"/>
              </a:ext>
            </a:extLst>
          </p:cNvPr>
          <p:cNvSpPr>
            <a:spLocks noGrp="1"/>
          </p:cNvSpPr>
          <p:nvPr>
            <p:ph idx="1"/>
          </p:nvPr>
        </p:nvSpPr>
        <p:spPr>
          <a:xfrm>
            <a:off x="731838" y="1915380"/>
            <a:ext cx="10736262" cy="4144963"/>
          </a:xfrm>
        </p:spPr>
        <p:txBody>
          <a:bodyPr>
            <a:normAutofit/>
          </a:bodyPr>
          <a:lstStyle/>
          <a:p>
            <a:r>
              <a:rPr lang="fr-FR" sz="2800" dirty="0">
                <a:solidFill>
                  <a:schemeClr val="tx1"/>
                </a:solidFill>
              </a:rPr>
              <a:t>Vous devez savoir </a:t>
            </a:r>
            <a:r>
              <a:rPr lang="fr-FR" sz="2800" i="1" dirty="0">
                <a:solidFill>
                  <a:schemeClr val="tx1"/>
                </a:solidFill>
              </a:rPr>
              <a:t>a priori </a:t>
            </a:r>
            <a:r>
              <a:rPr lang="fr-FR" sz="2800" dirty="0">
                <a:solidFill>
                  <a:schemeClr val="tx1"/>
                </a:solidFill>
              </a:rPr>
              <a:t>quelle langue parle le répondant.</a:t>
            </a:r>
          </a:p>
          <a:p>
            <a:r>
              <a:rPr lang="fr-FR" sz="2800" dirty="0">
                <a:solidFill>
                  <a:schemeClr val="tx1"/>
                </a:solidFill>
              </a:rPr>
              <a:t>Mais vous devez confirmer la langue qu’il comprend le mieux. </a:t>
            </a:r>
          </a:p>
          <a:p>
            <a:r>
              <a:rPr lang="fr-FR" sz="2800" dirty="0">
                <a:solidFill>
                  <a:schemeClr val="tx1"/>
                </a:solidFill>
              </a:rPr>
              <a:t>La langue est un facteur clé de la collecte de données de qualité. </a:t>
            </a:r>
          </a:p>
          <a:p>
            <a:r>
              <a:rPr lang="fr-FR" sz="2800" dirty="0">
                <a:solidFill>
                  <a:schemeClr val="tx1"/>
                </a:solidFill>
              </a:rPr>
              <a:t>Si vous parlez la même langue, demandez-lui : « Devons-nous continuer en [</a:t>
            </a:r>
            <a:r>
              <a:rPr lang="en-US" sz="2800" dirty="0">
                <a:solidFill>
                  <a:schemeClr val="tx1"/>
                </a:solidFill>
                <a:latin typeface="Segoe UI" panose="020B0502040204020203" pitchFamily="34" charset="0"/>
                <a:cs typeface="Segoe UI" panose="020B0502040204020203" pitchFamily="34" charset="0"/>
              </a:rPr>
              <a:t>#countryspecific - </a:t>
            </a:r>
            <a:r>
              <a:rPr lang="fr-FR" sz="2800" b="1" dirty="0">
                <a:solidFill>
                  <a:schemeClr val="tx1"/>
                </a:solidFill>
                <a:highlight>
                  <a:srgbClr val="FFFF00"/>
                </a:highlight>
              </a:rPr>
              <a:t>Langue</a:t>
            </a:r>
            <a:r>
              <a:rPr lang="fr-FR" sz="2800" dirty="0">
                <a:solidFill>
                  <a:schemeClr val="tx1"/>
                </a:solidFill>
              </a:rPr>
              <a:t>] ? »</a:t>
            </a:r>
          </a:p>
        </p:txBody>
      </p:sp>
      <p:sp>
        <p:nvSpPr>
          <p:cNvPr id="5" name="Title 1">
            <a:extLst>
              <a:ext uri="{FF2B5EF4-FFF2-40B4-BE49-F238E27FC236}">
                <a16:creationId xmlns:a16="http://schemas.microsoft.com/office/drawing/2014/main" id="{555FF0B7-AFEF-6B6F-F082-EC785C8B4CDC}"/>
              </a:ext>
            </a:extLst>
          </p:cNvPr>
          <p:cNvSpPr txBox="1">
            <a:spLocks/>
          </p:cNvSpPr>
          <p:nvPr/>
        </p:nvSpPr>
        <p:spPr>
          <a:xfrm>
            <a:off x="0" y="288925"/>
            <a:ext cx="11460163" cy="1146175"/>
          </a:xfrm>
          <a:prstGeom prst="rect">
            <a:avLst/>
          </a:prstGeom>
          <a:solidFill>
            <a:srgbClr val="247085"/>
          </a:solidFill>
        </p:spPr>
        <p:txBody>
          <a:bodyPr vert="horz" lIns="91440" tIns="45720" rIns="91440" bIns="45720" rtlCol="0" anchor="ctr" anchorCtr="0">
            <a:normAutofit fontScale="92500" lnSpcReduction="10000"/>
          </a:bodyPr>
          <a:lst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a:lstStyle>
          <a:p>
            <a:pPr marL="400050">
              <a:spcBef>
                <a:spcPts val="1800"/>
              </a:spcBef>
            </a:pPr>
            <a:r>
              <a:rPr lang="fr-FR" sz="4000" dirty="0">
                <a:solidFill>
                  <a:schemeClr val="bg1"/>
                </a:solidFill>
                <a:latin typeface="Segoe UI" panose="020B0502040204020203" pitchFamily="34" charset="0"/>
                <a:cs typeface="Segoe UI" panose="020B0502040204020203" pitchFamily="34" charset="0"/>
              </a:rPr>
              <a:t>2. Préciser la langue que le répondant préfère parler</a:t>
            </a:r>
          </a:p>
        </p:txBody>
      </p:sp>
    </p:spTree>
    <p:extLst>
      <p:ext uri="{BB962C8B-B14F-4D97-AF65-F5344CB8AC3E}">
        <p14:creationId xmlns:p14="http://schemas.microsoft.com/office/powerpoint/2010/main" val="846508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29D5F-D187-DD42-890A-3D80C3071075}"/>
              </a:ext>
            </a:extLst>
          </p:cNvPr>
          <p:cNvSpPr>
            <a:spLocks noGrp="1"/>
          </p:cNvSpPr>
          <p:nvPr>
            <p:ph idx="1"/>
          </p:nvPr>
        </p:nvSpPr>
        <p:spPr>
          <a:xfrm>
            <a:off x="731837" y="1671436"/>
            <a:ext cx="10728325" cy="4144963"/>
          </a:xfrm>
        </p:spPr>
        <p:txBody>
          <a:bodyPr>
            <a:normAutofit/>
          </a:bodyPr>
          <a:lstStyle/>
          <a:p>
            <a:r>
              <a:rPr lang="fr-FR" sz="2800" dirty="0">
                <a:solidFill>
                  <a:schemeClr val="tx1"/>
                </a:solidFill>
              </a:rPr>
              <a:t>Votre prénom, et votre nom de famille si vous vous sentez à l'aise pour le donner</a:t>
            </a:r>
          </a:p>
          <a:p>
            <a:r>
              <a:rPr lang="fr-FR" sz="2800" dirty="0">
                <a:solidFill>
                  <a:schemeClr val="tx1"/>
                </a:solidFill>
              </a:rPr>
              <a:t>Faites savoir au répondant que vous ne vous trompez pas - vous essayez de le joindre.</a:t>
            </a:r>
          </a:p>
          <a:p>
            <a:r>
              <a:rPr lang="fr-FR" sz="2800" dirty="0">
                <a:solidFill>
                  <a:schemeClr val="tx1"/>
                </a:solidFill>
              </a:rPr>
              <a:t>Certains répondants raccrochent car ils croient que vous les avez appelés par erreur/que vous avez composé un mauvais numéro. Vous devez être prête à gérer cette situation afin d'essayer de le garder en ligne.</a:t>
            </a:r>
          </a:p>
        </p:txBody>
      </p:sp>
      <p:sp>
        <p:nvSpPr>
          <p:cNvPr id="2" name="Title 1">
            <a:extLst>
              <a:ext uri="{FF2B5EF4-FFF2-40B4-BE49-F238E27FC236}">
                <a16:creationId xmlns:a16="http://schemas.microsoft.com/office/drawing/2014/main" id="{4D5DB244-89AE-7519-AE52-429391B2E968}"/>
              </a:ext>
            </a:extLst>
          </p:cNvPr>
          <p:cNvSpPr txBox="1">
            <a:spLocks/>
          </p:cNvSpPr>
          <p:nvPr/>
        </p:nvSpPr>
        <p:spPr>
          <a:xfrm>
            <a:off x="0" y="288925"/>
            <a:ext cx="11460163" cy="1146175"/>
          </a:xfrm>
          <a:prstGeom prst="rect">
            <a:avLst/>
          </a:prstGeom>
          <a:solidFill>
            <a:srgbClr val="247085"/>
          </a:solidFill>
        </p:spPr>
        <p:txBody>
          <a:bodyPr vert="horz" lIns="91440" tIns="45720" rIns="91440" bIns="45720" rtlCol="0" anchor="ctr" anchorCtr="0">
            <a:normAutofit/>
          </a:bodyPr>
          <a:lst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a:lstStyle>
          <a:p>
            <a:pPr marL="400050">
              <a:spcBef>
                <a:spcPts val="1800"/>
              </a:spcBef>
            </a:pPr>
            <a:r>
              <a:rPr lang="fr-FR" sz="4000" dirty="0">
                <a:solidFill>
                  <a:schemeClr val="bg1"/>
                </a:solidFill>
                <a:latin typeface="Segoe UI" panose="020B0502040204020203" pitchFamily="34" charset="0"/>
                <a:cs typeface="Segoe UI" panose="020B0502040204020203" pitchFamily="34" charset="0"/>
              </a:rPr>
              <a:t>3. Présentez-vous</a:t>
            </a:r>
          </a:p>
        </p:txBody>
      </p:sp>
    </p:spTree>
    <p:extLst>
      <p:ext uri="{BB962C8B-B14F-4D97-AF65-F5344CB8AC3E}">
        <p14:creationId xmlns:p14="http://schemas.microsoft.com/office/powerpoint/2010/main" val="338182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383A46-A659-284F-853E-D7D8C150B54D}"/>
              </a:ext>
            </a:extLst>
          </p:cNvPr>
          <p:cNvSpPr>
            <a:spLocks noGrp="1"/>
          </p:cNvSpPr>
          <p:nvPr>
            <p:ph idx="1"/>
          </p:nvPr>
        </p:nvSpPr>
        <p:spPr>
          <a:xfrm>
            <a:off x="731838" y="1896139"/>
            <a:ext cx="10728325" cy="4144963"/>
          </a:xfrm>
        </p:spPr>
        <p:txBody>
          <a:bodyPr>
            <a:normAutofit/>
          </a:bodyPr>
          <a:lstStyle/>
          <a:p>
            <a:r>
              <a:rPr lang="fr-FR" sz="2800" dirty="0">
                <a:solidFill>
                  <a:schemeClr val="tx1"/>
                </a:solidFill>
              </a:rPr>
              <a:t>Discuter du sujet en général, présenter l'étude de manière claire et concise ; </a:t>
            </a:r>
            <a:r>
              <a:rPr lang="fr-FR" sz="2800" dirty="0">
                <a:solidFill>
                  <a:srgbClr val="FF0000"/>
                </a:solidFill>
              </a:rPr>
              <a:t>ne pas entrer dans les détails maintenant.</a:t>
            </a:r>
          </a:p>
          <a:p>
            <a:r>
              <a:rPr lang="fr-FR" sz="2800" dirty="0">
                <a:solidFill>
                  <a:schemeClr val="tx1"/>
                </a:solidFill>
              </a:rPr>
              <a:t>Où vous êtes (quelle ville)</a:t>
            </a:r>
          </a:p>
          <a:p>
            <a:r>
              <a:rPr lang="fr-FR" sz="2800" dirty="0">
                <a:solidFill>
                  <a:schemeClr val="tx1"/>
                </a:solidFill>
              </a:rPr>
              <a:t>L'institution qui mène l'enquête</a:t>
            </a:r>
          </a:p>
          <a:p>
            <a:r>
              <a:rPr lang="fr-FR" sz="2800" dirty="0">
                <a:solidFill>
                  <a:schemeClr val="tx1"/>
                </a:solidFill>
              </a:rPr>
              <a:t>L'importance de son opinion</a:t>
            </a:r>
          </a:p>
          <a:p>
            <a:r>
              <a:rPr lang="fr-FR" sz="2800" dirty="0">
                <a:solidFill>
                  <a:schemeClr val="tx1"/>
                </a:solidFill>
              </a:rPr>
              <a:t>Ses questions et préoccupations</a:t>
            </a:r>
          </a:p>
        </p:txBody>
      </p:sp>
      <p:sp>
        <p:nvSpPr>
          <p:cNvPr id="6" name="Title 1">
            <a:extLst>
              <a:ext uri="{FF2B5EF4-FFF2-40B4-BE49-F238E27FC236}">
                <a16:creationId xmlns:a16="http://schemas.microsoft.com/office/drawing/2014/main" id="{858B63B8-8FF8-00D9-0F75-73985F59EFFF}"/>
              </a:ext>
            </a:extLst>
          </p:cNvPr>
          <p:cNvSpPr txBox="1">
            <a:spLocks/>
          </p:cNvSpPr>
          <p:nvPr/>
        </p:nvSpPr>
        <p:spPr>
          <a:xfrm>
            <a:off x="0" y="288925"/>
            <a:ext cx="11460163" cy="1146175"/>
          </a:xfrm>
          <a:prstGeom prst="rect">
            <a:avLst/>
          </a:prstGeom>
          <a:solidFill>
            <a:srgbClr val="24708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a:spcBef>
                <a:spcPts val="1800"/>
              </a:spcBef>
            </a:pPr>
            <a:r>
              <a:rPr lang="fr-FR" sz="4000" b="1" dirty="0">
                <a:solidFill>
                  <a:schemeClr val="bg1"/>
                </a:solidFill>
                <a:latin typeface="Segoe UI" panose="020B0502040204020203" pitchFamily="34" charset="0"/>
                <a:cs typeface="Segoe UI" panose="020B0502040204020203" pitchFamily="34" charset="0"/>
              </a:rPr>
              <a:t>4. Dire au répondant pourquoi vous l'appelez</a:t>
            </a:r>
          </a:p>
        </p:txBody>
      </p:sp>
    </p:spTree>
    <p:extLst>
      <p:ext uri="{BB962C8B-B14F-4D97-AF65-F5344CB8AC3E}">
        <p14:creationId xmlns:p14="http://schemas.microsoft.com/office/powerpoint/2010/main" val="20191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70FA20-CD12-EA46-A7C2-4A23BB6AA769}"/>
              </a:ext>
            </a:extLst>
          </p:cNvPr>
          <p:cNvSpPr>
            <a:spLocks noGrp="1"/>
          </p:cNvSpPr>
          <p:nvPr>
            <p:ph idx="1"/>
          </p:nvPr>
        </p:nvSpPr>
        <p:spPr>
          <a:xfrm>
            <a:off x="731839" y="1782006"/>
            <a:ext cx="10736262" cy="4144963"/>
          </a:xfrm>
        </p:spPr>
        <p:txBody>
          <a:bodyPr>
            <a:normAutofit lnSpcReduction="10000"/>
          </a:bodyPr>
          <a:lstStyle/>
          <a:p>
            <a:r>
              <a:rPr lang="fr-FR" sz="2800" dirty="0">
                <a:solidFill>
                  <a:schemeClr val="tx1"/>
                </a:solidFill>
              </a:rPr>
              <a:t>N'essayez pas de pousser le répondant à répondre à vos questions. </a:t>
            </a:r>
          </a:p>
          <a:p>
            <a:r>
              <a:rPr lang="fr-FR" sz="2800" dirty="0">
                <a:solidFill>
                  <a:schemeClr val="tx1"/>
                </a:solidFill>
              </a:rPr>
              <a:t>Il est important de répondre à toutes les questions du répondant avant de passer aux questions d'introduction et d’éligibilité. </a:t>
            </a:r>
          </a:p>
          <a:p>
            <a:r>
              <a:rPr lang="fr-FR" sz="2800" dirty="0">
                <a:solidFill>
                  <a:schemeClr val="tx1"/>
                </a:solidFill>
              </a:rPr>
              <a:t>Une enquêtrice qui parle couramment la langue du répondant peut répondre clairement à ses préoccupations. </a:t>
            </a:r>
          </a:p>
          <a:p>
            <a:r>
              <a:rPr lang="fr-FR" sz="2800" dirty="0">
                <a:solidFill>
                  <a:schemeClr val="tx1"/>
                </a:solidFill>
              </a:rPr>
              <a:t>Un répondant fera davantage confiance à quelqu'un qui parle sa langue. </a:t>
            </a:r>
          </a:p>
        </p:txBody>
      </p:sp>
      <p:sp>
        <p:nvSpPr>
          <p:cNvPr id="2" name="Title 1">
            <a:extLst>
              <a:ext uri="{FF2B5EF4-FFF2-40B4-BE49-F238E27FC236}">
                <a16:creationId xmlns:a16="http://schemas.microsoft.com/office/drawing/2014/main" id="{03B48309-0667-038A-E2F3-BA7D7A481935}"/>
              </a:ext>
            </a:extLst>
          </p:cNvPr>
          <p:cNvSpPr txBox="1">
            <a:spLocks/>
          </p:cNvSpPr>
          <p:nvPr/>
        </p:nvSpPr>
        <p:spPr>
          <a:xfrm>
            <a:off x="0" y="288925"/>
            <a:ext cx="11460163" cy="1146175"/>
          </a:xfrm>
          <a:prstGeom prst="rect">
            <a:avLst/>
          </a:prstGeom>
          <a:solidFill>
            <a:srgbClr val="247085"/>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a:spcBef>
                <a:spcPts val="1800"/>
              </a:spcBef>
            </a:pPr>
            <a:r>
              <a:rPr lang="fr-FR" sz="4000" b="1" dirty="0">
                <a:solidFill>
                  <a:schemeClr val="bg1"/>
                </a:solidFill>
                <a:latin typeface="Segoe UI" panose="020B0502040204020203" pitchFamily="34" charset="0"/>
                <a:cs typeface="Segoe UI" panose="020B0502040204020203" pitchFamily="34" charset="0"/>
              </a:rPr>
              <a:t>5. Répondre à toutes les questions du répondant</a:t>
            </a:r>
          </a:p>
        </p:txBody>
      </p:sp>
    </p:spTree>
    <p:extLst>
      <p:ext uri="{BB962C8B-B14F-4D97-AF65-F5344CB8AC3E}">
        <p14:creationId xmlns:p14="http://schemas.microsoft.com/office/powerpoint/2010/main" val="3147329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46CEBA-3C6E-4049-9B65-B39843E9C48A}"/>
              </a:ext>
            </a:extLst>
          </p:cNvPr>
          <p:cNvSpPr/>
          <p:nvPr/>
        </p:nvSpPr>
        <p:spPr>
          <a:xfrm>
            <a:off x="1" y="128336"/>
            <a:ext cx="5037220" cy="6158163"/>
          </a:xfrm>
          <a:prstGeom prst="rect">
            <a:avLst/>
          </a:prstGeom>
          <a:solidFill>
            <a:srgbClr val="55015B"/>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6927600D-81AC-D446-9BD3-C34FE3292F23}"/>
              </a:ext>
            </a:extLst>
          </p:cNvPr>
          <p:cNvSpPr>
            <a:spLocks noGrp="1"/>
          </p:cNvSpPr>
          <p:nvPr>
            <p:ph type="title" idx="4294967295"/>
          </p:nvPr>
        </p:nvSpPr>
        <p:spPr>
          <a:xfrm>
            <a:off x="103211" y="1114132"/>
            <a:ext cx="4830800" cy="4186570"/>
          </a:xfrm>
        </p:spPr>
        <p:txBody>
          <a:bodyPr>
            <a:noAutofit/>
          </a:bodyPr>
          <a:lstStyle/>
          <a:p>
            <a:pPr lvl="0"/>
            <a:r>
              <a:rPr lang="fr-FR" sz="5000" dirty="0">
                <a:solidFill>
                  <a:schemeClr val="bg1"/>
                </a:solidFill>
                <a:latin typeface="Segoe UI" panose="020B0502040204020203" pitchFamily="34" charset="0"/>
                <a:cs typeface="Segoe UI" panose="020B0502040204020203" pitchFamily="34" charset="0"/>
              </a:rPr>
              <a:t>Les préoccupations les plus fréquentes des répondants</a:t>
            </a:r>
            <a:endParaRPr lang="en-US" sz="5000" dirty="0">
              <a:solidFill>
                <a:schemeClr val="bg1"/>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D5285E1A-CBE4-4E13-A06D-BC4923852D04}"/>
              </a:ext>
            </a:extLst>
          </p:cNvPr>
          <p:cNvSpPr txBox="1"/>
          <p:nvPr/>
        </p:nvSpPr>
        <p:spPr>
          <a:xfrm>
            <a:off x="5224554" y="1037971"/>
            <a:ext cx="3710899"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300" b="1" i="0" u="none" strike="noStrike" kern="1200" cap="none" spc="0" normalizeH="0" baseline="0" dirty="0">
                <a:ln>
                  <a:noFill/>
                </a:ln>
                <a:solidFill>
                  <a:srgbClr val="247085"/>
                </a:solidFill>
                <a:effectLst/>
                <a:uLnTx/>
                <a:uFillTx/>
                <a:latin typeface="Segoe UI" panose="020B0502040204020203" pitchFamily="34" charset="0"/>
                <a:ea typeface="+mn-ea"/>
                <a:cs typeface="Segoe UI" panose="020B0502040204020203" pitchFamily="34" charset="0"/>
              </a:rPr>
              <a:t> Où êtes-vous ?</a:t>
            </a:r>
          </a:p>
        </p:txBody>
      </p:sp>
      <p:sp>
        <p:nvSpPr>
          <p:cNvPr id="15" name="TextBox 14">
            <a:extLst>
              <a:ext uri="{FF2B5EF4-FFF2-40B4-BE49-F238E27FC236}">
                <a16:creationId xmlns:a16="http://schemas.microsoft.com/office/drawing/2014/main" id="{E2A71A73-1DFA-4331-8A9A-5640DD41C9BD}"/>
              </a:ext>
            </a:extLst>
          </p:cNvPr>
          <p:cNvSpPr txBox="1"/>
          <p:nvPr/>
        </p:nvSpPr>
        <p:spPr>
          <a:xfrm>
            <a:off x="5224554" y="2051618"/>
            <a:ext cx="4801948"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300" b="1" i="0" u="none" strike="noStrike" kern="1200" cap="none" spc="0" normalizeH="0" baseline="0" dirty="0">
                <a:ln>
                  <a:noFill/>
                </a:ln>
                <a:solidFill>
                  <a:srgbClr val="247085"/>
                </a:solidFill>
                <a:effectLst/>
                <a:uLnTx/>
                <a:uFillTx/>
                <a:latin typeface="Segoe UI" panose="020B0502040204020203" pitchFamily="34" charset="0"/>
                <a:ea typeface="+mn-ea"/>
                <a:cs typeface="Segoe UI" panose="020B0502040204020203" pitchFamily="34" charset="0"/>
              </a:rPr>
              <a:t>Pourquoi m'appelez-vous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300" b="1" i="0" u="none" strike="noStrike" kern="1200" cap="none" spc="0" normalizeH="0" baseline="0" dirty="0">
                <a:ln>
                  <a:noFill/>
                </a:ln>
                <a:solidFill>
                  <a:srgbClr val="247085"/>
                </a:solidFill>
                <a:effectLst/>
                <a:uLnTx/>
                <a:uFillTx/>
                <a:latin typeface="Segoe UI" panose="020B0502040204020203" pitchFamily="34" charset="0"/>
                <a:ea typeface="+mn-ea"/>
                <a:cs typeface="Segoe UI" panose="020B0502040204020203" pitchFamily="34" charset="0"/>
              </a:rPr>
              <a:t>Où avez-vous trouvé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300" b="1" i="0" u="none" strike="noStrike" kern="1200" cap="none" spc="0" normalizeH="0" baseline="0" dirty="0">
                <a:ln>
                  <a:noFill/>
                </a:ln>
                <a:solidFill>
                  <a:srgbClr val="247085"/>
                </a:solidFill>
                <a:effectLst/>
                <a:uLnTx/>
                <a:uFillTx/>
                <a:latin typeface="Segoe UI" panose="020B0502040204020203" pitchFamily="34" charset="0"/>
                <a:ea typeface="+mn-ea"/>
                <a:cs typeface="Segoe UI" panose="020B0502040204020203" pitchFamily="34" charset="0"/>
              </a:rPr>
              <a:t>mon numéro ?</a:t>
            </a:r>
          </a:p>
        </p:txBody>
      </p:sp>
      <p:sp>
        <p:nvSpPr>
          <p:cNvPr id="17" name="TextBox 16">
            <a:extLst>
              <a:ext uri="{FF2B5EF4-FFF2-40B4-BE49-F238E27FC236}">
                <a16:creationId xmlns:a16="http://schemas.microsoft.com/office/drawing/2014/main" id="{3E1B7519-A698-4B52-8C3F-0BE74AFDC546}"/>
              </a:ext>
            </a:extLst>
          </p:cNvPr>
          <p:cNvSpPr txBox="1"/>
          <p:nvPr/>
        </p:nvSpPr>
        <p:spPr>
          <a:xfrm>
            <a:off x="5224554" y="4727258"/>
            <a:ext cx="441586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300" b="1" i="0" u="none" strike="noStrike" kern="1200" cap="none" spc="0" normalizeH="0" baseline="0" dirty="0">
                <a:ln>
                  <a:noFill/>
                </a:ln>
                <a:solidFill>
                  <a:srgbClr val="247085"/>
                </a:solidFill>
                <a:effectLst/>
                <a:uLnTx/>
                <a:uFillTx/>
                <a:latin typeface="Segoe UI" panose="020B0502040204020203" pitchFamily="34" charset="0"/>
                <a:ea typeface="+mn-ea"/>
                <a:cs typeface="Segoe UI" panose="020B0502040204020203" pitchFamily="34" charset="0"/>
              </a:rPr>
              <a:t>L'entretien durera-t-il longtemps ?</a:t>
            </a:r>
          </a:p>
        </p:txBody>
      </p:sp>
      <p:pic>
        <p:nvPicPr>
          <p:cNvPr id="12" name="Picture 11" descr="Pin on a map">
            <a:extLst>
              <a:ext uri="{FF2B5EF4-FFF2-40B4-BE49-F238E27FC236}">
                <a16:creationId xmlns:a16="http://schemas.microsoft.com/office/drawing/2014/main" id="{C7EBE48B-23E2-C774-7731-B43DEEAA0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863" y="572250"/>
            <a:ext cx="2240564" cy="1495203"/>
          </a:xfrm>
          <a:prstGeom prst="rect">
            <a:avLst/>
          </a:prstGeom>
        </p:spPr>
      </p:pic>
      <p:pic>
        <p:nvPicPr>
          <p:cNvPr id="19" name="Picture 18" descr="Mobile phone and text message bubbles">
            <a:extLst>
              <a:ext uri="{FF2B5EF4-FFF2-40B4-BE49-F238E27FC236}">
                <a16:creationId xmlns:a16="http://schemas.microsoft.com/office/drawing/2014/main" id="{12B972C6-CD1A-9EDD-2993-741CF95237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098" t="15068" r="17771" b="14625"/>
          <a:stretch/>
        </p:blipFill>
        <p:spPr>
          <a:xfrm>
            <a:off x="9948669" y="2611579"/>
            <a:ext cx="1812758" cy="1413061"/>
          </a:xfrm>
          <a:prstGeom prst="rect">
            <a:avLst/>
          </a:prstGeom>
        </p:spPr>
      </p:pic>
      <p:pic>
        <p:nvPicPr>
          <p:cNvPr id="23" name="Picture 22" descr="Wall clock mounted on white wall">
            <a:extLst>
              <a:ext uri="{FF2B5EF4-FFF2-40B4-BE49-F238E27FC236}">
                <a16:creationId xmlns:a16="http://schemas.microsoft.com/office/drawing/2014/main" id="{E1D0287B-B775-DB7C-001D-70F31A638B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162" t="19603" r="42624" b="22306"/>
          <a:stretch/>
        </p:blipFill>
        <p:spPr>
          <a:xfrm>
            <a:off x="10316988" y="4568766"/>
            <a:ext cx="1444439" cy="1463871"/>
          </a:xfrm>
          <a:prstGeom prst="rect">
            <a:avLst/>
          </a:prstGeom>
        </p:spPr>
      </p:pic>
    </p:spTree>
    <p:extLst>
      <p:ext uri="{BB962C8B-B14F-4D97-AF65-F5344CB8AC3E}">
        <p14:creationId xmlns:p14="http://schemas.microsoft.com/office/powerpoint/2010/main" val="3210400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6ECBB-1223-6B4B-BCE3-885A3BB3D330}"/>
              </a:ext>
            </a:extLst>
          </p:cNvPr>
          <p:cNvSpPr>
            <a:spLocks noGrp="1"/>
          </p:cNvSpPr>
          <p:nvPr>
            <p:ph idx="1"/>
          </p:nvPr>
        </p:nvSpPr>
        <p:spPr>
          <a:xfrm>
            <a:off x="731838" y="1981201"/>
            <a:ext cx="10728325" cy="4144963"/>
          </a:xfrm>
        </p:spPr>
        <p:txBody>
          <a:bodyPr/>
          <a:lstStyle/>
          <a:p>
            <a:r>
              <a:rPr lang="fr-FR" sz="2800" dirty="0">
                <a:solidFill>
                  <a:schemeClr val="tx1"/>
                </a:solidFill>
              </a:rPr>
              <a:t>A ce stade, si l'enquêtrice demande à un répondant s'il souhaite parler à un autre moment, celui-ci répondra probablement par l'affirmative, il n'est donc pas nécessaire de confirmer à nouveau. </a:t>
            </a:r>
          </a:p>
          <a:p>
            <a:r>
              <a:rPr lang="fr-FR" sz="2800" dirty="0">
                <a:solidFill>
                  <a:schemeClr val="tx1"/>
                </a:solidFill>
              </a:rPr>
              <a:t>Ne soyez pas désolée, et évitez les phrases telles que « </a:t>
            </a:r>
            <a:r>
              <a:rPr lang="fr-FR" sz="2800" i="1" dirty="0">
                <a:solidFill>
                  <a:schemeClr val="tx1"/>
                </a:solidFill>
              </a:rPr>
              <a:t>Auriez-vous quelques minutes à nous accorder ?</a:t>
            </a:r>
            <a:r>
              <a:rPr lang="fr-FR" sz="2800" dirty="0">
                <a:solidFill>
                  <a:schemeClr val="tx1"/>
                </a:solidFill>
              </a:rPr>
              <a:t> » ou « </a:t>
            </a:r>
            <a:r>
              <a:rPr lang="fr-FR" sz="2800" i="1" dirty="0">
                <a:solidFill>
                  <a:schemeClr val="tx1"/>
                </a:solidFill>
              </a:rPr>
              <a:t>Pourriez-vous répondre à quelques questions ?</a:t>
            </a:r>
            <a:r>
              <a:rPr lang="fr-FR" sz="2800" dirty="0">
                <a:solidFill>
                  <a:schemeClr val="tx1"/>
                </a:solidFill>
              </a:rPr>
              <a:t> ».</a:t>
            </a:r>
            <a:endParaRPr lang="fr-FR" dirty="0">
              <a:solidFill>
                <a:schemeClr val="tx1"/>
              </a:solidFill>
            </a:endParaRPr>
          </a:p>
        </p:txBody>
      </p:sp>
      <p:sp>
        <p:nvSpPr>
          <p:cNvPr id="2" name="Title 1">
            <a:extLst>
              <a:ext uri="{FF2B5EF4-FFF2-40B4-BE49-F238E27FC236}">
                <a16:creationId xmlns:a16="http://schemas.microsoft.com/office/drawing/2014/main" id="{1F3EC333-2A6B-84D1-417C-0E457AB945F2}"/>
              </a:ext>
            </a:extLst>
          </p:cNvPr>
          <p:cNvSpPr txBox="1">
            <a:spLocks/>
          </p:cNvSpPr>
          <p:nvPr/>
        </p:nvSpPr>
        <p:spPr>
          <a:xfrm>
            <a:off x="0" y="288925"/>
            <a:ext cx="11460163" cy="1146175"/>
          </a:xfrm>
          <a:prstGeom prst="rect">
            <a:avLst/>
          </a:prstGeom>
          <a:solidFill>
            <a:srgbClr val="24708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a:spcBef>
                <a:spcPts val="1800"/>
              </a:spcBef>
            </a:pPr>
            <a:r>
              <a:rPr lang="fr-FR" sz="4000" b="1" dirty="0">
                <a:solidFill>
                  <a:schemeClr val="bg1"/>
                </a:solidFill>
                <a:latin typeface="Segoe UI" panose="020B0502040204020203" pitchFamily="34" charset="0"/>
                <a:cs typeface="Segoe UI" panose="020B0502040204020203" pitchFamily="34" charset="0"/>
              </a:rPr>
              <a:t>6. Être confiante et contrôler la discussion</a:t>
            </a:r>
          </a:p>
        </p:txBody>
      </p:sp>
    </p:spTree>
    <p:extLst>
      <p:ext uri="{BB962C8B-B14F-4D97-AF65-F5344CB8AC3E}">
        <p14:creationId xmlns:p14="http://schemas.microsoft.com/office/powerpoint/2010/main" val="1820207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CA16-95F5-9B4B-98FA-997741BD0890}"/>
              </a:ext>
            </a:extLst>
          </p:cNvPr>
          <p:cNvSpPr>
            <a:spLocks noGrp="1"/>
          </p:cNvSpPr>
          <p:nvPr>
            <p:ph type="title"/>
          </p:nvPr>
        </p:nvSpPr>
        <p:spPr>
          <a:xfrm>
            <a:off x="731839" y="370911"/>
            <a:ext cx="10736262" cy="1312136"/>
          </a:xfrm>
          <a:solidFill>
            <a:srgbClr val="55015B"/>
          </a:solidFill>
        </p:spPr>
        <p:txBody>
          <a:bodyPr/>
          <a:lstStyle/>
          <a:p>
            <a:pPr algn="ctr"/>
            <a:r>
              <a:rPr lang="fr-FR" sz="4000" b="1" dirty="0">
                <a:solidFill>
                  <a:schemeClr val="bg1"/>
                </a:solidFill>
              </a:rPr>
              <a:t>12 compétences importantes</a:t>
            </a:r>
            <a:br>
              <a:rPr lang="fr-FR" sz="4000" b="1" dirty="0">
                <a:solidFill>
                  <a:schemeClr val="bg1"/>
                </a:solidFill>
              </a:rPr>
            </a:br>
            <a:r>
              <a:rPr lang="fr-FR" sz="4000" b="1" dirty="0">
                <a:solidFill>
                  <a:schemeClr val="bg1"/>
                </a:solidFill>
              </a:rPr>
              <a:t>d’une enquêtrice par téléphone</a:t>
            </a:r>
            <a:endParaRPr lang="fr-FR" sz="4000" dirty="0">
              <a:solidFill>
                <a:schemeClr val="bg1"/>
              </a:solidFill>
            </a:endParaRPr>
          </a:p>
        </p:txBody>
      </p:sp>
      <p:sp>
        <p:nvSpPr>
          <p:cNvPr id="3" name="Content Placeholder 2">
            <a:extLst>
              <a:ext uri="{FF2B5EF4-FFF2-40B4-BE49-F238E27FC236}">
                <a16:creationId xmlns:a16="http://schemas.microsoft.com/office/drawing/2014/main" id="{6D7CF413-E304-F249-A2A9-8B4D019F3154}"/>
              </a:ext>
            </a:extLst>
          </p:cNvPr>
          <p:cNvSpPr>
            <a:spLocks noGrp="1"/>
          </p:cNvSpPr>
          <p:nvPr>
            <p:ph idx="1"/>
          </p:nvPr>
        </p:nvSpPr>
        <p:spPr>
          <a:xfrm>
            <a:off x="731838" y="2645430"/>
            <a:ext cx="10761557" cy="3244319"/>
          </a:xfrm>
        </p:spPr>
        <p:txBody>
          <a:bodyPr numCol="2">
            <a:noAutofit/>
          </a:bodyPr>
          <a:lstStyle/>
          <a:p>
            <a:pPr lvl="1"/>
            <a:r>
              <a:rPr lang="fr-FR" sz="2800" i="1" dirty="0">
                <a:solidFill>
                  <a:schemeClr val="tx1"/>
                </a:solidFill>
              </a:rPr>
              <a:t>La confiance</a:t>
            </a:r>
          </a:p>
          <a:p>
            <a:pPr lvl="1"/>
            <a:r>
              <a:rPr lang="fr-FR" sz="2800" i="1" dirty="0">
                <a:solidFill>
                  <a:schemeClr val="tx1"/>
                </a:solidFill>
              </a:rPr>
              <a:t>Comprendre la réaction du répondant</a:t>
            </a:r>
          </a:p>
          <a:p>
            <a:pPr lvl="1"/>
            <a:r>
              <a:rPr lang="fr-FR" sz="2800" i="1" dirty="0">
                <a:solidFill>
                  <a:schemeClr val="tx1"/>
                </a:solidFill>
              </a:rPr>
              <a:t>La présentation </a:t>
            </a:r>
          </a:p>
          <a:p>
            <a:pPr lvl="1"/>
            <a:r>
              <a:rPr lang="fr-FR" sz="2800" i="1" dirty="0">
                <a:solidFill>
                  <a:schemeClr val="tx1"/>
                </a:solidFill>
              </a:rPr>
              <a:t>La capacité de persuasion</a:t>
            </a:r>
          </a:p>
          <a:p>
            <a:pPr lvl="1"/>
            <a:r>
              <a:rPr lang="fr-FR" sz="2800" i="1" dirty="0">
                <a:solidFill>
                  <a:schemeClr val="tx1"/>
                </a:solidFill>
              </a:rPr>
              <a:t>L’écoute active</a:t>
            </a:r>
          </a:p>
          <a:p>
            <a:pPr lvl="1"/>
            <a:endParaRPr lang="fr-FR" sz="2800" i="1" dirty="0">
              <a:solidFill>
                <a:schemeClr val="tx1"/>
              </a:solidFill>
            </a:endParaRPr>
          </a:p>
          <a:p>
            <a:pPr lvl="1"/>
            <a:r>
              <a:rPr lang="fr-FR" sz="2800" i="1" dirty="0">
                <a:solidFill>
                  <a:schemeClr val="tx1"/>
                </a:solidFill>
              </a:rPr>
              <a:t>Le contrôle du rythme de la conversation</a:t>
            </a:r>
          </a:p>
          <a:p>
            <a:pPr lvl="1"/>
            <a:r>
              <a:rPr lang="fr-FR" sz="2800" i="1" dirty="0">
                <a:solidFill>
                  <a:schemeClr val="tx1"/>
                </a:solidFill>
              </a:rPr>
              <a:t>La flexibilité </a:t>
            </a:r>
          </a:p>
          <a:p>
            <a:pPr lvl="1"/>
            <a:r>
              <a:rPr lang="fr-FR" sz="2800" i="1" dirty="0">
                <a:solidFill>
                  <a:schemeClr val="tx1"/>
                </a:solidFill>
              </a:rPr>
              <a:t>L'énonciation</a:t>
            </a:r>
          </a:p>
          <a:p>
            <a:pPr lvl="1"/>
            <a:r>
              <a:rPr lang="fr-FR" sz="2800" i="1" dirty="0">
                <a:solidFill>
                  <a:schemeClr val="tx1"/>
                </a:solidFill>
              </a:rPr>
              <a:t>La modulation </a:t>
            </a:r>
          </a:p>
          <a:p>
            <a:pPr lvl="1"/>
            <a:r>
              <a:rPr lang="fr-FR" sz="2800" i="1" dirty="0">
                <a:solidFill>
                  <a:schemeClr val="tx1"/>
                </a:solidFill>
              </a:rPr>
              <a:t>La neutralité   </a:t>
            </a:r>
          </a:p>
          <a:p>
            <a:pPr lvl="1"/>
            <a:r>
              <a:rPr lang="fr-FR" sz="2800" i="1" dirty="0">
                <a:solidFill>
                  <a:schemeClr val="tx1"/>
                </a:solidFill>
              </a:rPr>
              <a:t>Les relances</a:t>
            </a:r>
          </a:p>
        </p:txBody>
      </p:sp>
      <p:sp>
        <p:nvSpPr>
          <p:cNvPr id="4" name="Rectangle 3">
            <a:extLst>
              <a:ext uri="{FF2B5EF4-FFF2-40B4-BE49-F238E27FC236}">
                <a16:creationId xmlns:a16="http://schemas.microsoft.com/office/drawing/2014/main" id="{4B01DA33-191C-3F4E-B90F-E08CFF95DA25}"/>
              </a:ext>
            </a:extLst>
          </p:cNvPr>
          <p:cNvSpPr/>
          <p:nvPr/>
        </p:nvSpPr>
        <p:spPr>
          <a:xfrm>
            <a:off x="731838" y="1768109"/>
            <a:ext cx="10761557" cy="707886"/>
          </a:xfrm>
          <a:prstGeom prst="rect">
            <a:avLst/>
          </a:prstGeom>
        </p:spPr>
        <p:txBody>
          <a:bodyPr wrap="square">
            <a:spAutoFit/>
          </a:bodyPr>
          <a:lstStyle/>
          <a:p>
            <a:pPr algn="ctr"/>
            <a:r>
              <a:rPr lang="en-US" sz="2000" i="1" dirty="0">
                <a:latin typeface="Segoe UI" panose="020B0502040204020203" pitchFamily="34" charset="0"/>
                <a:cs typeface="Segoe UI" panose="020B0502040204020203" pitchFamily="34" charset="0"/>
              </a:rPr>
              <a:t>Bien que ces compétences s'appliquent également aux entretiens en personne,</a:t>
            </a:r>
          </a:p>
          <a:p>
            <a:pPr algn="ctr"/>
            <a:r>
              <a:rPr lang="en-US" sz="2000" i="1" dirty="0" err="1">
                <a:latin typeface="Segoe UI" panose="020B0502040204020203" pitchFamily="34" charset="0"/>
                <a:cs typeface="Segoe UI" panose="020B0502040204020203" pitchFamily="34" charset="0"/>
              </a:rPr>
              <a:t>elles</a:t>
            </a:r>
            <a:r>
              <a:rPr lang="en-US" sz="2000" i="1" dirty="0">
                <a:latin typeface="Segoe UI" panose="020B0502040204020203" pitchFamily="34" charset="0"/>
                <a:cs typeface="Segoe UI" panose="020B0502040204020203" pitchFamily="34" charset="0"/>
              </a:rPr>
              <a:t> sont encore </a:t>
            </a:r>
            <a:r>
              <a:rPr lang="en-US" sz="2000" i="1" u="sng" dirty="0">
                <a:latin typeface="Segoe UI" panose="020B0502040204020203" pitchFamily="34" charset="0"/>
                <a:cs typeface="Segoe UI" panose="020B0502040204020203" pitchFamily="34" charset="0"/>
              </a:rPr>
              <a:t>plus </a:t>
            </a:r>
            <a:r>
              <a:rPr lang="en-US" sz="2000" i="1" u="sng" dirty="0" err="1">
                <a:latin typeface="Segoe UI" panose="020B0502040204020203" pitchFamily="34" charset="0"/>
                <a:cs typeface="Segoe UI" panose="020B0502040204020203" pitchFamily="34" charset="0"/>
              </a:rPr>
              <a:t>importantes</a:t>
            </a:r>
            <a:r>
              <a:rPr lang="en-US" sz="2000" i="1" dirty="0">
                <a:latin typeface="Segoe UI" panose="020B0502040204020203" pitchFamily="34" charset="0"/>
                <a:cs typeface="Segoe UI" panose="020B0502040204020203" pitchFamily="34" charset="0"/>
              </a:rPr>
              <a:t> pour les entretiens par téléphone.</a:t>
            </a:r>
          </a:p>
        </p:txBody>
      </p:sp>
    </p:spTree>
    <p:extLst>
      <p:ext uri="{BB962C8B-B14F-4D97-AF65-F5344CB8AC3E}">
        <p14:creationId xmlns:p14="http://schemas.microsoft.com/office/powerpoint/2010/main" val="186060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39" y="5642850"/>
            <a:ext cx="1572407" cy="1215150"/>
          </a:xfrm>
          <a:prstGeom prst="rect">
            <a:avLst/>
          </a:prstGeom>
        </p:spPr>
      </p:pic>
      <p:sp>
        <p:nvSpPr>
          <p:cNvPr id="4" name="TextBox 3"/>
          <p:cNvSpPr txBox="1">
            <a:spLocks/>
          </p:cNvSpPr>
          <p:nvPr/>
        </p:nvSpPr>
        <p:spPr>
          <a:xfrm>
            <a:off x="0" y="1536174"/>
            <a:ext cx="5072569" cy="3785652"/>
          </a:xfrm>
          <a:prstGeom prst="rect">
            <a:avLst/>
          </a:prstGeom>
          <a:solidFill>
            <a:srgbClr val="247085"/>
          </a:solidFill>
          <a:effectLst/>
        </p:spPr>
        <p:txBody>
          <a:bodyPr wrap="square" rtlCol="0" anchor="ctr">
            <a:spAutoFit/>
          </a:bodyPr>
          <a:lstStyle/>
          <a:p>
            <a:pPr marL="182880" marR="0" lvl="0" indent="0" algn="l" defTabSz="914377"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Les qualités d’une </a:t>
            </a:r>
            <a:r>
              <a:rPr kumimoji="0" lang="fr-FR" sz="4800" b="1" i="0" u="none" strike="noStrike" kern="120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bonne enquêtrice résidente </a:t>
            </a:r>
            <a:r>
              <a:rPr kumimoji="0" lang="fr-FR" sz="4800" b="1"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par téléphone </a:t>
            </a:r>
          </a:p>
        </p:txBody>
      </p:sp>
      <p:pic>
        <p:nvPicPr>
          <p:cNvPr id="5" name="Picture 4">
            <a:extLst>
              <a:ext uri="{FF2B5EF4-FFF2-40B4-BE49-F238E27FC236}">
                <a16:creationId xmlns:a16="http://schemas.microsoft.com/office/drawing/2014/main" id="{2BB4C868-FBBB-51C3-6001-191AEF8F869E}"/>
              </a:ext>
            </a:extLst>
          </p:cNvPr>
          <p:cNvPicPr>
            <a:picLocks noChangeAspect="1"/>
          </p:cNvPicPr>
          <p:nvPr/>
        </p:nvPicPr>
        <p:blipFill>
          <a:blip r:embed="rId4"/>
          <a:stretch>
            <a:fillRect/>
          </a:stretch>
        </p:blipFill>
        <p:spPr>
          <a:xfrm>
            <a:off x="5010912" y="0"/>
            <a:ext cx="7181088" cy="6858000"/>
          </a:xfrm>
          <a:prstGeom prst="rect">
            <a:avLst/>
          </a:prstGeom>
        </p:spPr>
      </p:pic>
    </p:spTree>
    <p:extLst>
      <p:ext uri="{BB962C8B-B14F-4D97-AF65-F5344CB8AC3E}">
        <p14:creationId xmlns:p14="http://schemas.microsoft.com/office/powerpoint/2010/main" val="2081884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A9D38-D26C-D844-B971-51F9936B01CB}"/>
              </a:ext>
            </a:extLst>
          </p:cNvPr>
          <p:cNvSpPr>
            <a:spLocks noGrp="1"/>
          </p:cNvSpPr>
          <p:nvPr>
            <p:ph idx="1"/>
          </p:nvPr>
        </p:nvSpPr>
        <p:spPr>
          <a:xfrm>
            <a:off x="4593264" y="510432"/>
            <a:ext cx="6874835" cy="5370105"/>
          </a:xfrm>
        </p:spPr>
        <p:txBody>
          <a:bodyPr>
            <a:normAutofit/>
          </a:bodyPr>
          <a:lstStyle/>
          <a:p>
            <a:pPr marL="0" indent="0">
              <a:buNone/>
            </a:pPr>
            <a:r>
              <a:rPr lang="fr-FR" sz="3600" b="1" i="1" dirty="0">
                <a:solidFill>
                  <a:srgbClr val="55015B"/>
                </a:solidFill>
              </a:rPr>
              <a:t>Comment a-t-elle fait ? </a:t>
            </a:r>
          </a:p>
          <a:p>
            <a:pPr marL="342900" indent="-342900">
              <a:buFont typeface="+mj-lt"/>
              <a:buAutoNum type="arabicPeriod"/>
            </a:pPr>
            <a:r>
              <a:rPr lang="fr-FR" sz="3200" dirty="0">
                <a:solidFill>
                  <a:schemeClr val="tx1"/>
                </a:solidFill>
              </a:rPr>
              <a:t>A-t-elle contacté le répondant par téléphone en le saluant amicalement?</a:t>
            </a:r>
          </a:p>
          <a:p>
            <a:pPr marL="342900" indent="-342900">
              <a:buFont typeface="+mj-lt"/>
              <a:buAutoNum type="arabicPeriod"/>
            </a:pPr>
            <a:r>
              <a:rPr lang="fr-FR" sz="3200" dirty="0">
                <a:solidFill>
                  <a:schemeClr val="tx1"/>
                </a:solidFill>
              </a:rPr>
              <a:t>S’est-elle présentée par son prénom, son nom, son rôle et son organisation?</a:t>
            </a:r>
          </a:p>
          <a:p>
            <a:pPr marL="342900" indent="-342900">
              <a:buFont typeface="+mj-lt"/>
              <a:buAutoNum type="arabicPeriod"/>
            </a:pPr>
            <a:r>
              <a:rPr lang="fr-FR" sz="3200">
                <a:solidFill>
                  <a:schemeClr val="tx1"/>
                </a:solidFill>
              </a:rPr>
              <a:t>A-t-elle </a:t>
            </a:r>
            <a:r>
              <a:rPr lang="fr-FR" sz="3200" dirty="0">
                <a:solidFill>
                  <a:schemeClr val="tx1"/>
                </a:solidFill>
              </a:rPr>
              <a:t>maîtrisé l'introduction du sujet et </a:t>
            </a:r>
            <a:r>
              <a:rPr lang="fr-FR" sz="3200">
                <a:solidFill>
                  <a:schemeClr val="tx1"/>
                </a:solidFill>
              </a:rPr>
              <a:t>de l'objectif?</a:t>
            </a:r>
            <a:endParaRPr lang="fr-FR" sz="3200" dirty="0">
              <a:solidFill>
                <a:schemeClr val="tx1"/>
              </a:solidFill>
            </a:endParaRPr>
          </a:p>
        </p:txBody>
      </p:sp>
      <p:sp>
        <p:nvSpPr>
          <p:cNvPr id="2" name="Arrow: Pentagon 1">
            <a:extLst>
              <a:ext uri="{FF2B5EF4-FFF2-40B4-BE49-F238E27FC236}">
                <a16:creationId xmlns:a16="http://schemas.microsoft.com/office/drawing/2014/main" id="{2A96916C-DA92-2E9C-8CC6-686D4A8CE0B9}"/>
              </a:ext>
            </a:extLst>
          </p:cNvPr>
          <p:cNvSpPr/>
          <p:nvPr/>
        </p:nvSpPr>
        <p:spPr>
          <a:xfrm>
            <a:off x="-1" y="127819"/>
            <a:ext cx="4476997" cy="6135330"/>
          </a:xfrm>
          <a:prstGeom prst="homePlate">
            <a:avLst>
              <a:gd name="adj" fmla="val 39744"/>
            </a:avLst>
          </a:prstGeom>
          <a:solidFill>
            <a:srgbClr val="EEC9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fr-FR" sz="4000" b="1" i="0"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Scénario </a:t>
            </a:r>
            <a:r>
              <a:rPr kumimoji="0" lang="en-US" sz="40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n°</a:t>
            </a:r>
            <a:r>
              <a:rPr lang="fr-FR" sz="4000" b="1" noProof="0" dirty="0">
                <a:solidFill>
                  <a:srgbClr val="663366"/>
                </a:solidFill>
                <a:latin typeface="Segoe UI" panose="020B0502040204020203" pitchFamily="34" charset="0"/>
                <a:cs typeface="Segoe UI" panose="020B0502040204020203" pitchFamily="34" charset="0"/>
              </a:rPr>
              <a:t>3</a:t>
            </a:r>
            <a:r>
              <a:rPr kumimoji="0" lang="fr-FR" sz="4000" b="1" i="0"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 : Introduction à l'enquête</a:t>
            </a:r>
            <a:endParaRPr lang="fr-FR" sz="4000" dirty="0"/>
          </a:p>
        </p:txBody>
      </p:sp>
    </p:spTree>
    <p:extLst>
      <p:ext uri="{BB962C8B-B14F-4D97-AF65-F5344CB8AC3E}">
        <p14:creationId xmlns:p14="http://schemas.microsoft.com/office/powerpoint/2010/main" val="4159827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057DB8-F12E-594E-BB17-6C8D121EF52B}"/>
              </a:ext>
            </a:extLst>
          </p:cNvPr>
          <p:cNvSpPr>
            <a:spLocks noGrp="1"/>
          </p:cNvSpPr>
          <p:nvPr>
            <p:ph idx="1"/>
          </p:nvPr>
        </p:nvSpPr>
        <p:spPr>
          <a:xfrm>
            <a:off x="4552950" y="728280"/>
            <a:ext cx="7028511" cy="4934409"/>
          </a:xfrm>
        </p:spPr>
        <p:txBody>
          <a:bodyPr>
            <a:noAutofit/>
          </a:bodyPr>
          <a:lstStyle/>
          <a:p>
            <a:r>
              <a:rPr lang="fr-FR" sz="3200" b="1" dirty="0">
                <a:solidFill>
                  <a:schemeClr val="tx1"/>
                </a:solidFill>
              </a:rPr>
              <a:t>Pas assez </a:t>
            </a:r>
            <a:r>
              <a:rPr lang="fr-FR" sz="3200" dirty="0">
                <a:solidFill>
                  <a:schemeClr val="tx1"/>
                </a:solidFill>
              </a:rPr>
              <a:t>– L'enquêtrice semble avoir peu d'assurance, être timide, hésitante. </a:t>
            </a:r>
          </a:p>
          <a:p>
            <a:r>
              <a:rPr lang="fr-FR" sz="3200" b="1" dirty="0">
                <a:solidFill>
                  <a:schemeClr val="tx1"/>
                </a:solidFill>
              </a:rPr>
              <a:t>Adéquat </a:t>
            </a:r>
            <a:r>
              <a:rPr lang="fr-FR" sz="3200" dirty="0">
                <a:solidFill>
                  <a:schemeClr val="tx1"/>
                </a:solidFill>
              </a:rPr>
              <a:t>– L'enquêtrice parle avec aisance, tout en respectant son interlocuteur. </a:t>
            </a:r>
          </a:p>
          <a:p>
            <a:r>
              <a:rPr lang="fr-FR" sz="3200" b="1" dirty="0">
                <a:solidFill>
                  <a:schemeClr val="tx1"/>
                </a:solidFill>
              </a:rPr>
              <a:t>Trop </a:t>
            </a:r>
            <a:r>
              <a:rPr lang="fr-FR" sz="3200" dirty="0">
                <a:solidFill>
                  <a:schemeClr val="tx1"/>
                </a:solidFill>
              </a:rPr>
              <a:t>– Le ton de l'enquêtrice semble arrogant, prétentieux et/ou abrupt.</a:t>
            </a:r>
          </a:p>
        </p:txBody>
      </p:sp>
      <p:sp>
        <p:nvSpPr>
          <p:cNvPr id="5" name="Arrow: Pentagon 4">
            <a:extLst>
              <a:ext uri="{FF2B5EF4-FFF2-40B4-BE49-F238E27FC236}">
                <a16:creationId xmlns:a16="http://schemas.microsoft.com/office/drawing/2014/main" id="{4B56B60C-FFED-3394-7B25-8B7927C6774D}"/>
              </a:ext>
            </a:extLst>
          </p:cNvPr>
          <p:cNvSpPr/>
          <p:nvPr/>
        </p:nvSpPr>
        <p:spPr>
          <a:xfrm>
            <a:off x="-1" y="127819"/>
            <a:ext cx="4476997" cy="6135330"/>
          </a:xfrm>
          <a:prstGeom prst="homePlate">
            <a:avLst>
              <a:gd name="adj" fmla="val 39744"/>
            </a:avLst>
          </a:prstGeom>
          <a:solidFill>
            <a:srgbClr val="EEC9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fr-FR" sz="4000" b="1" i="0"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Scénario </a:t>
            </a:r>
            <a:r>
              <a:rPr kumimoji="0" lang="en-US" sz="40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n°4</a:t>
            </a:r>
            <a:r>
              <a:rPr kumimoji="0" lang="fr-FR" sz="4000" b="1" i="0"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 : Parler avec aisance et confiance</a:t>
            </a:r>
            <a:endParaRPr lang="fr-FR" sz="4000" dirty="0"/>
          </a:p>
        </p:txBody>
      </p:sp>
    </p:spTree>
    <p:extLst>
      <p:ext uri="{BB962C8B-B14F-4D97-AF65-F5344CB8AC3E}">
        <p14:creationId xmlns:p14="http://schemas.microsoft.com/office/powerpoint/2010/main" val="4130453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93075" y="1356950"/>
            <a:ext cx="5882579" cy="1938992"/>
          </a:xfrm>
          <a:prstGeom prst="rect">
            <a:avLst/>
          </a:prstGeom>
          <a:noFill/>
        </p:spPr>
        <p:txBody>
          <a:bodyPr wrap="square" rtlCol="0">
            <a:spAutoFit/>
          </a:bodyPr>
          <a:lstStyle/>
          <a:p>
            <a:r>
              <a:rPr lang="en-US" sz="6000" b="1" dirty="0">
                <a:solidFill>
                  <a:srgbClr val="663366"/>
                </a:solidFill>
                <a:latin typeface="Segoe UI" panose="020B0502040204020203" pitchFamily="34" charset="0"/>
                <a:ea typeface="Segoe UI" panose="020B0502040204020203" pitchFamily="34" charset="0"/>
                <a:cs typeface="Segoe UI" panose="020B0502040204020203" pitchFamily="34" charset="0"/>
              </a:rPr>
              <a:t>Merci de votre attention</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79021" y="0"/>
            <a:ext cx="2414405" cy="1865843"/>
          </a:xfrm>
          <a:prstGeom prst="rect">
            <a:avLst/>
          </a:prstGeom>
        </p:spPr>
      </p:pic>
      <p:grpSp>
        <p:nvGrpSpPr>
          <p:cNvPr id="5" name="Group 4">
            <a:extLst>
              <a:ext uri="{FF2B5EF4-FFF2-40B4-BE49-F238E27FC236}">
                <a16:creationId xmlns:a16="http://schemas.microsoft.com/office/drawing/2014/main" id="{2FF3BDC3-06B5-4384-8B1D-1F5D3DD4334D}"/>
              </a:ext>
            </a:extLst>
          </p:cNvPr>
          <p:cNvGrpSpPr/>
          <p:nvPr/>
        </p:nvGrpSpPr>
        <p:grpSpPr>
          <a:xfrm>
            <a:off x="6231150" y="3530063"/>
            <a:ext cx="3147374" cy="1661993"/>
            <a:chOff x="5467350" y="3770395"/>
            <a:chExt cx="3147374" cy="1661993"/>
          </a:xfrm>
        </p:grpSpPr>
        <p:pic>
          <p:nvPicPr>
            <p:cNvPr id="7" name="Picture 2" descr="cid:image004.png@01D4E618.FDACA260">
              <a:extLst>
                <a:ext uri="{FF2B5EF4-FFF2-40B4-BE49-F238E27FC236}">
                  <a16:creationId xmlns:a16="http://schemas.microsoft.com/office/drawing/2014/main" id="{BD8D3E7A-E457-4A20-BB9E-3DED5A835D14}"/>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486400" y="3792324"/>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id:image005.png@01D4E618.FDACA260">
              <a:extLst>
                <a:ext uri="{FF2B5EF4-FFF2-40B4-BE49-F238E27FC236}">
                  <a16:creationId xmlns:a16="http://schemas.microsoft.com/office/drawing/2014/main" id="{3D7AA4E5-5B62-4267-BE16-B407C69C7EC5}"/>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5543550" y="4201801"/>
              <a:ext cx="1714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id:image006.png@01D4E618.FDACA260">
              <a:extLst>
                <a:ext uri="{FF2B5EF4-FFF2-40B4-BE49-F238E27FC236}">
                  <a16:creationId xmlns:a16="http://schemas.microsoft.com/office/drawing/2014/main" id="{319C86CD-D026-4B94-806A-78AB565B77D4}"/>
                </a:ext>
              </a:extLst>
            </p:cNvPr>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5467350" y="4630328"/>
              <a:ext cx="32385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id:image007.png@01D4E618.FDACA260">
              <a:extLst>
                <a:ext uri="{FF2B5EF4-FFF2-40B4-BE49-F238E27FC236}">
                  <a16:creationId xmlns:a16="http://schemas.microsoft.com/office/drawing/2014/main" id="{00B6BC6D-0E66-406A-B1C0-82677850CBD3}"/>
                </a:ext>
              </a:extLst>
            </p:cNvPr>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5486400" y="5087136"/>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1C8FC7C-B78B-40B8-BBAC-45D49067E3BE}"/>
                </a:ext>
              </a:extLst>
            </p:cNvPr>
            <p:cNvSpPr/>
            <p:nvPr/>
          </p:nvSpPr>
          <p:spPr>
            <a:xfrm>
              <a:off x="5810250" y="3770395"/>
              <a:ext cx="2804474" cy="1661993"/>
            </a:xfrm>
            <a:prstGeom prst="rect">
              <a:avLst/>
            </a:prstGeom>
          </p:spPr>
          <p:txBody>
            <a:bodyPr wrap="square">
              <a:spAutoFit/>
            </a:bodyPr>
            <a:lstStyle/>
            <a:p>
              <a:pPr lvl="0">
                <a:spcAft>
                  <a:spcPts val="1200"/>
                </a:spcAft>
                <a:defRPr/>
              </a:pPr>
              <a:r>
                <a:rPr lang="en-US" u="sng" dirty="0">
                  <a:solidFill>
                    <a:srgbClr val="55015B"/>
                  </a:solidFill>
                  <a:latin typeface="Segoe UI" panose="020B0502040204020203" pitchFamily="34" charset="0"/>
                  <a:ea typeface="Calibri" charset="0"/>
                  <a:cs typeface="Segoe UI" panose="020B0502040204020203" pitchFamily="34" charset="0"/>
                </a:rPr>
                <a:t>pma2020.org</a:t>
              </a:r>
            </a:p>
            <a:p>
              <a:pPr lvl="0">
                <a:spcAft>
                  <a:spcPts val="1200"/>
                </a:spcAft>
                <a:defRPr/>
              </a:pPr>
              <a:r>
                <a:rPr lang="en-US" u="sng" dirty="0">
                  <a:solidFill>
                    <a:srgbClr val="55015B"/>
                  </a:solidFill>
                  <a:latin typeface="Segoe UI" panose="020B0502040204020203" pitchFamily="34" charset="0"/>
                  <a:ea typeface="Calibri" charset="0"/>
                  <a:cs typeface="Segoe UI" panose="020B0502040204020203" pitchFamily="34" charset="0"/>
                </a:rPr>
                <a:t>/pm4action     </a:t>
              </a:r>
            </a:p>
            <a:p>
              <a:pPr lvl="0">
                <a:spcAft>
                  <a:spcPts val="1200"/>
                </a:spcAft>
                <a:defRPr/>
              </a:pPr>
              <a:r>
                <a:rPr lang="en-US" u="sng" dirty="0">
                  <a:solidFill>
                    <a:srgbClr val="55015B"/>
                  </a:solidFill>
                  <a:latin typeface="Segoe UI" panose="020B0502040204020203" pitchFamily="34" charset="0"/>
                  <a:ea typeface="Calibri" charset="0"/>
                  <a:cs typeface="Segoe UI" panose="020B0502040204020203" pitchFamily="34" charset="0"/>
                </a:rPr>
                <a:t>@pm4action</a:t>
              </a:r>
            </a:p>
            <a:p>
              <a:pPr lvl="0">
                <a:spcAft>
                  <a:spcPts val="1200"/>
                </a:spcAft>
                <a:defRPr/>
              </a:pPr>
              <a:r>
                <a:rPr lang="en-US" u="sng" dirty="0">
                  <a:solidFill>
                    <a:srgbClr val="55015B"/>
                  </a:solidFill>
                  <a:latin typeface="Segoe UI" panose="020B0502040204020203" pitchFamily="34" charset="0"/>
                  <a:cs typeface="Segoe UI" panose="020B0502040204020203" pitchFamily="34" charset="0"/>
                </a:rPr>
                <a:t>@pm4action</a:t>
              </a:r>
            </a:p>
          </p:txBody>
        </p:sp>
      </p:grpSp>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16398" y="5867054"/>
            <a:ext cx="4700055" cy="701874"/>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91249" y="5414882"/>
            <a:ext cx="1582477" cy="1384232"/>
          </a:xfrm>
          <a:prstGeom prst="rect">
            <a:avLst/>
          </a:prstGeom>
        </p:spPr>
      </p:pic>
      <p:pic>
        <p:nvPicPr>
          <p:cNvPr id="4" name="Picture Placeholder 3"/>
          <p:cNvPicPr>
            <a:picLocks noGrp="1" noChangeAspect="1"/>
          </p:cNvPicPr>
          <p:nvPr>
            <p:ph type="pic" sz="quarter" idx="11"/>
          </p:nvPr>
        </p:nvPicPr>
        <p:blipFill>
          <a:blip r:embed="rId14">
            <a:extLst>
              <a:ext uri="{28A0092B-C50C-407E-A947-70E740481C1C}">
                <a14:useLocalDpi xmlns:a14="http://schemas.microsoft.com/office/drawing/2010/main" val="0"/>
              </a:ext>
            </a:extLst>
          </a:blip>
          <a:srcRect l="14745" r="14745"/>
          <a:stretch>
            <a:fillRect/>
          </a:stretch>
        </p:blipFill>
        <p:spPr/>
      </p:pic>
    </p:spTree>
    <p:extLst>
      <p:ext uri="{BB962C8B-B14F-4D97-AF65-F5344CB8AC3E}">
        <p14:creationId xmlns:p14="http://schemas.microsoft.com/office/powerpoint/2010/main" val="824200409"/>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a14="http://schemas.microsoft.com/office/drawing/2010/main"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5690C03-F599-86D4-C79D-B4522AACA048}"/>
              </a:ext>
            </a:extLst>
          </p:cNvPr>
          <p:cNvSpPr>
            <a:spLocks noGrp="1"/>
          </p:cNvSpPr>
          <p:nvPr>
            <p:ph type="title"/>
          </p:nvPr>
        </p:nvSpPr>
        <p:spPr/>
        <p:txBody>
          <a:bodyPr/>
          <a:lstStyle/>
          <a:p>
            <a:r>
              <a:rPr lang="en-US" dirty="0"/>
              <a:t>Sources des images :</a:t>
            </a:r>
          </a:p>
        </p:txBody>
      </p:sp>
      <p:sp>
        <p:nvSpPr>
          <p:cNvPr id="7" name="Content Placeholder 6">
            <a:extLst>
              <a:ext uri="{FF2B5EF4-FFF2-40B4-BE49-F238E27FC236}">
                <a16:creationId xmlns:a16="http://schemas.microsoft.com/office/drawing/2014/main" id="{C8269348-EB1F-52E8-54F8-C54C28580A9A}"/>
              </a:ext>
            </a:extLst>
          </p:cNvPr>
          <p:cNvSpPr>
            <a:spLocks noGrp="1"/>
          </p:cNvSpPr>
          <p:nvPr>
            <p:ph idx="1"/>
          </p:nvPr>
        </p:nvSpPr>
        <p:spPr/>
        <p:txBody>
          <a:bodyPr>
            <a:normAutofit/>
          </a:bodyPr>
          <a:lstStyle/>
          <a:p>
            <a:r>
              <a:rPr lang="en-US" dirty="0" err="1">
                <a:solidFill>
                  <a:schemeClr val="tx1"/>
                </a:solidFill>
              </a:rPr>
              <a:t>Diapos</a:t>
            </a:r>
            <a:r>
              <a:rPr lang="en-US" dirty="0">
                <a:solidFill>
                  <a:schemeClr val="tx1"/>
                </a:solidFill>
              </a:rPr>
              <a:t> 6 &amp; 26: </a:t>
            </a:r>
            <a:r>
              <a:rPr lang="fr-FR" dirty="0">
                <a:solidFill>
                  <a:schemeClr val="tx1"/>
                </a:solidFill>
              </a:rPr>
              <a:t>Toutes les images proviennent de Microsoft 365 images en stock</a:t>
            </a:r>
            <a:endParaRPr lang="en-US" dirty="0">
              <a:solidFill>
                <a:schemeClr val="tx1"/>
              </a:solidFill>
            </a:endParaRPr>
          </a:p>
          <a:p>
            <a:r>
              <a:rPr lang="en-US" dirty="0" err="1">
                <a:solidFill>
                  <a:schemeClr val="tx1"/>
                </a:solidFill>
              </a:rPr>
              <a:t>Diapo</a:t>
            </a:r>
            <a:r>
              <a:rPr lang="en-US" dirty="0">
                <a:solidFill>
                  <a:schemeClr val="tx1"/>
                </a:solidFill>
              </a:rPr>
              <a:t> 10: Businessman destroying phone par Gan </a:t>
            </a:r>
            <a:r>
              <a:rPr lang="en-US" dirty="0" err="1">
                <a:solidFill>
                  <a:schemeClr val="tx1"/>
                </a:solidFill>
              </a:rPr>
              <a:t>Khoon</a:t>
            </a:r>
            <a:r>
              <a:rPr lang="en-US" dirty="0">
                <a:solidFill>
                  <a:schemeClr val="tx1"/>
                </a:solidFill>
              </a:rPr>
              <a:t> Lay du </a:t>
            </a:r>
            <a:r>
              <a:rPr lang="en-US" dirty="0">
                <a:solidFill>
                  <a:schemeClr val="tx1"/>
                </a:solidFill>
                <a:hlinkClick r:id="rId2"/>
              </a:rPr>
              <a:t>Noun Project</a:t>
            </a:r>
            <a:r>
              <a:rPr lang="en-US" dirty="0">
                <a:solidFill>
                  <a:schemeClr val="tx1"/>
                </a:solidFill>
              </a:rPr>
              <a:t> (CC BY 3.0) </a:t>
            </a:r>
          </a:p>
          <a:p>
            <a:r>
              <a:rPr lang="en-US" dirty="0" err="1">
                <a:solidFill>
                  <a:schemeClr val="tx1"/>
                </a:solidFill>
              </a:rPr>
              <a:t>Diapo</a:t>
            </a:r>
            <a:r>
              <a:rPr lang="en-US" dirty="0">
                <a:solidFill>
                  <a:schemeClr val="tx1"/>
                </a:solidFill>
              </a:rPr>
              <a:t> 10: Angry phone call par Gan </a:t>
            </a:r>
            <a:r>
              <a:rPr lang="en-US" dirty="0" err="1">
                <a:solidFill>
                  <a:schemeClr val="tx1"/>
                </a:solidFill>
              </a:rPr>
              <a:t>Khoon</a:t>
            </a:r>
            <a:r>
              <a:rPr lang="en-US" dirty="0">
                <a:solidFill>
                  <a:schemeClr val="tx1"/>
                </a:solidFill>
              </a:rPr>
              <a:t> Lay du </a:t>
            </a:r>
            <a:r>
              <a:rPr lang="en-US" dirty="0">
                <a:solidFill>
                  <a:schemeClr val="tx1"/>
                </a:solidFill>
                <a:hlinkClick r:id="rId3"/>
              </a:rPr>
              <a:t>Noun Project</a:t>
            </a:r>
            <a:r>
              <a:rPr lang="en-US" dirty="0">
                <a:solidFill>
                  <a:schemeClr val="tx1"/>
                </a:solidFill>
              </a:rPr>
              <a:t> (CC BY 3.0)</a:t>
            </a:r>
          </a:p>
          <a:p>
            <a:r>
              <a:rPr lang="en-US" dirty="0" err="1">
                <a:solidFill>
                  <a:schemeClr val="tx1"/>
                </a:solidFill>
              </a:rPr>
              <a:t>Diapo</a:t>
            </a:r>
            <a:r>
              <a:rPr lang="en-US" dirty="0">
                <a:solidFill>
                  <a:schemeClr val="tx1"/>
                </a:solidFill>
              </a:rPr>
              <a:t> 10: Phone call problem oar Gan </a:t>
            </a:r>
            <a:r>
              <a:rPr lang="en-US" dirty="0" err="1">
                <a:solidFill>
                  <a:schemeClr val="tx1"/>
                </a:solidFill>
              </a:rPr>
              <a:t>Khoon</a:t>
            </a:r>
            <a:r>
              <a:rPr lang="en-US" dirty="0">
                <a:solidFill>
                  <a:schemeClr val="tx1"/>
                </a:solidFill>
              </a:rPr>
              <a:t> Lay du </a:t>
            </a:r>
            <a:r>
              <a:rPr lang="en-US" dirty="0">
                <a:solidFill>
                  <a:schemeClr val="tx1"/>
                </a:solidFill>
                <a:hlinkClick r:id="rId4"/>
              </a:rPr>
              <a:t>Noun Project</a:t>
            </a:r>
            <a:r>
              <a:rPr lang="en-US" dirty="0">
                <a:solidFill>
                  <a:schemeClr val="tx1"/>
                </a:solidFill>
              </a:rPr>
              <a:t> (CC BY 3.0)</a:t>
            </a:r>
          </a:p>
          <a:p>
            <a:r>
              <a:rPr lang="en-US" dirty="0" err="1">
                <a:solidFill>
                  <a:schemeClr val="tx1"/>
                </a:solidFill>
              </a:rPr>
              <a:t>Diapo</a:t>
            </a:r>
            <a:r>
              <a:rPr lang="en-US" dirty="0">
                <a:solidFill>
                  <a:schemeClr val="tx1"/>
                </a:solidFill>
              </a:rPr>
              <a:t> 10: Complain par Gan </a:t>
            </a:r>
            <a:r>
              <a:rPr lang="en-US" dirty="0" err="1">
                <a:solidFill>
                  <a:schemeClr val="tx1"/>
                </a:solidFill>
              </a:rPr>
              <a:t>Khoon</a:t>
            </a:r>
            <a:r>
              <a:rPr lang="en-US" dirty="0">
                <a:solidFill>
                  <a:schemeClr val="tx1"/>
                </a:solidFill>
              </a:rPr>
              <a:t> Lay du </a:t>
            </a:r>
            <a:r>
              <a:rPr lang="en-US" dirty="0">
                <a:solidFill>
                  <a:schemeClr val="tx1"/>
                </a:solidFill>
                <a:hlinkClick r:id="rId5"/>
              </a:rPr>
              <a:t>Noun Project</a:t>
            </a:r>
            <a:r>
              <a:rPr lang="en-US" dirty="0">
                <a:solidFill>
                  <a:schemeClr val="tx1"/>
                </a:solidFill>
              </a:rPr>
              <a:t> (CC BY 3.0)</a:t>
            </a:r>
          </a:p>
          <a:p>
            <a:r>
              <a:rPr lang="en-US" dirty="0" err="1">
                <a:solidFill>
                  <a:schemeClr val="tx1"/>
                </a:solidFill>
              </a:rPr>
              <a:t>Diapo</a:t>
            </a:r>
            <a:r>
              <a:rPr lang="en-US" dirty="0">
                <a:solidFill>
                  <a:schemeClr val="tx1"/>
                </a:solidFill>
              </a:rPr>
              <a:t> 14: Outgoing Call par </a:t>
            </a:r>
            <a:r>
              <a:rPr lang="en-US" dirty="0" err="1">
                <a:solidFill>
                  <a:schemeClr val="tx1"/>
                </a:solidFill>
              </a:rPr>
              <a:t>shwepes</a:t>
            </a:r>
            <a:r>
              <a:rPr lang="en-US" dirty="0">
                <a:solidFill>
                  <a:schemeClr val="tx1"/>
                </a:solidFill>
              </a:rPr>
              <a:t> du </a:t>
            </a:r>
            <a:r>
              <a:rPr lang="en-US" dirty="0">
                <a:solidFill>
                  <a:schemeClr val="tx1"/>
                </a:solidFill>
                <a:hlinkClick r:id="rId6"/>
              </a:rPr>
              <a:t>Noun Project</a:t>
            </a:r>
            <a:r>
              <a:rPr lang="en-US" dirty="0">
                <a:solidFill>
                  <a:schemeClr val="tx1"/>
                </a:solidFill>
              </a:rPr>
              <a:t> (CC BY 3.0) </a:t>
            </a:r>
          </a:p>
        </p:txBody>
      </p:sp>
    </p:spTree>
    <p:extLst>
      <p:ext uri="{BB962C8B-B14F-4D97-AF65-F5344CB8AC3E}">
        <p14:creationId xmlns:p14="http://schemas.microsoft.com/office/powerpoint/2010/main" val="100792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DBB89C-AA96-6F87-B1AE-EC225C4079EB}"/>
              </a:ext>
            </a:extLst>
          </p:cNvPr>
          <p:cNvSpPr/>
          <p:nvPr/>
        </p:nvSpPr>
        <p:spPr>
          <a:xfrm>
            <a:off x="0" y="1287049"/>
            <a:ext cx="12192001" cy="4283901"/>
          </a:xfrm>
          <a:prstGeom prst="rect">
            <a:avLst/>
          </a:prstGeom>
          <a:solidFill>
            <a:srgbClr val="247085"/>
          </a:solidFill>
          <a:effectLst>
            <a:innerShdw blurRad="50800" dist="25400" dir="13500000">
              <a:srgbClr val="FFFFFF">
                <a:alpha val="75000"/>
              </a:srgbClr>
            </a:innerShdw>
            <a:outerShdw blurRad="63500" dist="25400" dir="5400000" rotWithShape="0">
              <a:srgbClr val="808080">
                <a:alpha val="7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BC6872C6-FDE3-3DEA-31B2-A0A0ACFBB236}"/>
              </a:ext>
            </a:extLst>
          </p:cNvPr>
          <p:cNvSpPr txBox="1"/>
          <p:nvPr/>
        </p:nvSpPr>
        <p:spPr>
          <a:xfrm>
            <a:off x="1154482" y="2169173"/>
            <a:ext cx="9883036" cy="240065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Il existe </a:t>
            </a:r>
            <a:r>
              <a:rPr kumimoji="0" lang="fr-FR" sz="5000" b="1" i="0" u="sng"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4 défis clés</a:t>
            </a:r>
            <a:r>
              <a:rPr kumimoji="0" lang="fr-FR" sz="5000" b="1" i="0"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fr-FR" sz="5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pour garder un répondant engagé pendant un entretien par téléphone</a:t>
            </a:r>
            <a:endParaRPr kumimoji="0" lang="en-US" sz="5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885575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42D25ED-75D3-41D0-8101-209DECE89D41}"/>
              </a:ext>
            </a:extLst>
          </p:cNvPr>
          <p:cNvSpPr/>
          <p:nvPr/>
        </p:nvSpPr>
        <p:spPr>
          <a:xfrm>
            <a:off x="423768" y="565902"/>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1</a:t>
            </a:r>
            <a:endParaRPr lang="fr-FR" sz="8800" b="1" dirty="0"/>
          </a:p>
        </p:txBody>
      </p:sp>
      <p:sp>
        <p:nvSpPr>
          <p:cNvPr id="8" name="TextBox 7">
            <a:extLst>
              <a:ext uri="{FF2B5EF4-FFF2-40B4-BE49-F238E27FC236}">
                <a16:creationId xmlns:a16="http://schemas.microsoft.com/office/drawing/2014/main" id="{BD8F4037-AFFD-45DF-8507-672B6E36C786}"/>
              </a:ext>
            </a:extLst>
          </p:cNvPr>
          <p:cNvSpPr txBox="1"/>
          <p:nvPr/>
        </p:nvSpPr>
        <p:spPr>
          <a:xfrm>
            <a:off x="2171700" y="675137"/>
            <a:ext cx="9288463" cy="1569660"/>
          </a:xfrm>
          <a:prstGeom prst="rect">
            <a:avLst/>
          </a:prstGeom>
          <a:noFill/>
        </p:spPr>
        <p:txBody>
          <a:bodyPr wrap="square">
            <a:spAutoFit/>
          </a:bodyPr>
          <a:lstStyle/>
          <a:p>
            <a:r>
              <a:rPr kumimoji="0" lang="fr-FR" sz="3200" i="0"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Il est beaucoup plus facile de raccrocher </a:t>
            </a:r>
            <a:r>
              <a:rPr kumimoji="0" lang="fr-FR" sz="3200" b="1" i="0"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à un interviewer </a:t>
            </a:r>
            <a:r>
              <a:rPr kumimoji="0" lang="fr-FR" sz="3200"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que de refuser un entretien en personne.</a:t>
            </a:r>
            <a:endParaRPr lang="fr-FR" dirty="0"/>
          </a:p>
        </p:txBody>
      </p:sp>
      <p:sp>
        <p:nvSpPr>
          <p:cNvPr id="9" name="Arrow: Right 8">
            <a:extLst>
              <a:ext uri="{FF2B5EF4-FFF2-40B4-BE49-F238E27FC236}">
                <a16:creationId xmlns:a16="http://schemas.microsoft.com/office/drawing/2014/main" id="{B96FD6F9-745A-4355-B0D7-5B9048571258}"/>
              </a:ext>
            </a:extLst>
          </p:cNvPr>
          <p:cNvSpPr/>
          <p:nvPr/>
        </p:nvSpPr>
        <p:spPr>
          <a:xfrm>
            <a:off x="618870" y="3447281"/>
            <a:ext cx="1543050" cy="895350"/>
          </a:xfrm>
          <a:prstGeom prst="rightArrow">
            <a:avLst/>
          </a:prstGeom>
          <a:solidFill>
            <a:srgbClr val="EEC94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TextBox 13">
            <a:extLst>
              <a:ext uri="{FF2B5EF4-FFF2-40B4-BE49-F238E27FC236}">
                <a16:creationId xmlns:a16="http://schemas.microsoft.com/office/drawing/2014/main" id="{52321B22-01A8-4885-BD8D-F11E04E66DD0}"/>
              </a:ext>
            </a:extLst>
          </p:cNvPr>
          <p:cNvSpPr txBox="1"/>
          <p:nvPr/>
        </p:nvSpPr>
        <p:spPr>
          <a:xfrm>
            <a:off x="2295270" y="3202459"/>
            <a:ext cx="9164893" cy="1384995"/>
          </a:xfrm>
          <a:prstGeom prst="rect">
            <a:avLst/>
          </a:prstGeom>
          <a:noFill/>
        </p:spPr>
        <p:txBody>
          <a:bodyPr wrap="square">
            <a:spAutoFit/>
          </a:bodyPr>
          <a:lstStyle/>
          <a:p>
            <a:r>
              <a:rPr kumimoji="0" lang="fr-FR" sz="32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Soyez professionnelle et charmante.</a:t>
            </a:r>
          </a:p>
          <a:p>
            <a:r>
              <a:rPr kumimoji="0" lang="fr-FR" sz="2600" i="1"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Mettez davantage l'accent sur </a:t>
            </a:r>
            <a:r>
              <a:rPr kumimoji="0" lang="fr-FR" sz="2600" i="1"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une bonne</a:t>
            </a:r>
            <a:r>
              <a:rPr kumimoji="0" lang="fr-FR" sz="2600" i="1"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 introduction de l’étude, par le ton, la voix, l'amabilité, etc.</a:t>
            </a:r>
            <a:endParaRPr lang="fr-FR" sz="2600" i="1" dirty="0"/>
          </a:p>
        </p:txBody>
      </p:sp>
    </p:spTree>
    <p:extLst>
      <p:ext uri="{BB962C8B-B14F-4D97-AF65-F5344CB8AC3E}">
        <p14:creationId xmlns:p14="http://schemas.microsoft.com/office/powerpoint/2010/main" val="150562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279721-83BA-452B-8C10-D5C331761043}"/>
              </a:ext>
            </a:extLst>
          </p:cNvPr>
          <p:cNvSpPr txBox="1"/>
          <p:nvPr/>
        </p:nvSpPr>
        <p:spPr>
          <a:xfrm>
            <a:off x="2171700" y="616555"/>
            <a:ext cx="9288463" cy="2062103"/>
          </a:xfrm>
          <a:prstGeom prst="rect">
            <a:avLst/>
          </a:prstGeom>
          <a:noFill/>
        </p:spPr>
        <p:txBody>
          <a:bodyPr wrap="square">
            <a:spAutoFit/>
          </a:bodyPr>
          <a:lstStyle/>
          <a:p>
            <a:r>
              <a:rPr lang="fr-FR" sz="3200" dirty="0">
                <a:solidFill>
                  <a:srgbClr val="663366"/>
                </a:solidFill>
                <a:latin typeface="Segoe UI" panose="020B0502040204020203" pitchFamily="34" charset="0"/>
                <a:cs typeface="Segoe UI" panose="020B0502040204020203" pitchFamily="34" charset="0"/>
              </a:rPr>
              <a:t>Le </a:t>
            </a:r>
            <a:r>
              <a:rPr lang="fr-FR" sz="3200" b="1" dirty="0">
                <a:solidFill>
                  <a:srgbClr val="663366"/>
                </a:solidFill>
                <a:latin typeface="Segoe UI" panose="020B0502040204020203" pitchFamily="34" charset="0"/>
                <a:cs typeface="Segoe UI" panose="020B0502040204020203" pitchFamily="34" charset="0"/>
              </a:rPr>
              <a:t>taux de refus est plus élevé </a:t>
            </a:r>
            <a:r>
              <a:rPr lang="fr-FR" sz="3200" dirty="0">
                <a:solidFill>
                  <a:srgbClr val="663366"/>
                </a:solidFill>
                <a:latin typeface="Segoe UI" panose="020B0502040204020203" pitchFamily="34" charset="0"/>
                <a:cs typeface="Segoe UI" panose="020B0502040204020203" pitchFamily="34" charset="0"/>
              </a:rPr>
              <a:t>pour ces types d'enquêtes. Il y a moins de discussions amicales et informelles car vous n'êtes pas face à face avec le répondant.</a:t>
            </a:r>
            <a:endParaRPr lang="fr-FR" dirty="0"/>
          </a:p>
        </p:txBody>
      </p:sp>
      <p:sp>
        <p:nvSpPr>
          <p:cNvPr id="8" name="TextBox 7">
            <a:extLst>
              <a:ext uri="{FF2B5EF4-FFF2-40B4-BE49-F238E27FC236}">
                <a16:creationId xmlns:a16="http://schemas.microsoft.com/office/drawing/2014/main" id="{CC0D5A77-5D9C-440E-8400-8D9684404EA9}"/>
              </a:ext>
            </a:extLst>
          </p:cNvPr>
          <p:cNvSpPr txBox="1"/>
          <p:nvPr/>
        </p:nvSpPr>
        <p:spPr>
          <a:xfrm>
            <a:off x="2242686" y="3243821"/>
            <a:ext cx="9217477" cy="1877437"/>
          </a:xfrm>
          <a:prstGeom prst="rect">
            <a:avLst/>
          </a:prstGeom>
          <a:noFill/>
        </p:spPr>
        <p:txBody>
          <a:bodyPr wrap="square">
            <a:spAutoFit/>
          </a:bodyPr>
          <a:lstStyle/>
          <a:p>
            <a:r>
              <a:rPr kumimoji="0" lang="fr-FR" sz="32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Préparer des réponses aux questions typiques des répondants.</a:t>
            </a:r>
          </a:p>
          <a:p>
            <a:r>
              <a:rPr lang="fr-FR" sz="2600" i="1" dirty="0">
                <a:solidFill>
                  <a:srgbClr val="663366"/>
                </a:solidFill>
                <a:latin typeface="Segoe UI" panose="020B0502040204020203" pitchFamily="34" charset="0"/>
                <a:cs typeface="Segoe UI" panose="020B0502040204020203" pitchFamily="34" charset="0"/>
              </a:rPr>
              <a:t>Les enquêtrices qui parviennent à mettre les répondants à l'aise ont un taux de réponse plus élevé. </a:t>
            </a:r>
            <a:endParaRPr lang="fr-FR" sz="2600" i="1" dirty="0"/>
          </a:p>
        </p:txBody>
      </p:sp>
      <p:sp>
        <p:nvSpPr>
          <p:cNvPr id="2" name="Oval 1">
            <a:extLst>
              <a:ext uri="{FF2B5EF4-FFF2-40B4-BE49-F238E27FC236}">
                <a16:creationId xmlns:a16="http://schemas.microsoft.com/office/drawing/2014/main" id="{7FC67121-C9D3-B84F-41E9-6E8BA654A3AC}"/>
              </a:ext>
            </a:extLst>
          </p:cNvPr>
          <p:cNvSpPr/>
          <p:nvPr/>
        </p:nvSpPr>
        <p:spPr>
          <a:xfrm>
            <a:off x="423768" y="565902"/>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2</a:t>
            </a:r>
            <a:endParaRPr lang="fr-FR" sz="8800" b="1" dirty="0"/>
          </a:p>
        </p:txBody>
      </p:sp>
      <p:sp>
        <p:nvSpPr>
          <p:cNvPr id="5" name="Arrow: Right 4">
            <a:extLst>
              <a:ext uri="{FF2B5EF4-FFF2-40B4-BE49-F238E27FC236}">
                <a16:creationId xmlns:a16="http://schemas.microsoft.com/office/drawing/2014/main" id="{F385B188-6A64-8B1D-89ED-064B895B47B7}"/>
              </a:ext>
            </a:extLst>
          </p:cNvPr>
          <p:cNvSpPr/>
          <p:nvPr/>
        </p:nvSpPr>
        <p:spPr>
          <a:xfrm>
            <a:off x="618870" y="3734864"/>
            <a:ext cx="1543050" cy="895350"/>
          </a:xfrm>
          <a:prstGeom prst="rightArrow">
            <a:avLst/>
          </a:prstGeom>
          <a:solidFill>
            <a:srgbClr val="EEC94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0302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ulle ronde 2"/>
          <p:cNvSpPr/>
          <p:nvPr/>
        </p:nvSpPr>
        <p:spPr>
          <a:xfrm>
            <a:off x="5412283" y="1604484"/>
            <a:ext cx="2543656" cy="1185681"/>
          </a:xfrm>
          <a:prstGeom prst="wedgeEllipseCallout">
            <a:avLst>
              <a:gd name="adj1" fmla="val -72064"/>
              <a:gd name="adj2" fmla="val 39257"/>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Vous êtes là, Mme Kaboré ?</a:t>
            </a:r>
          </a:p>
        </p:txBody>
      </p:sp>
      <p:sp>
        <p:nvSpPr>
          <p:cNvPr id="6" name="Bulle ronde 5"/>
          <p:cNvSpPr/>
          <p:nvPr/>
        </p:nvSpPr>
        <p:spPr>
          <a:xfrm>
            <a:off x="7560146" y="2500491"/>
            <a:ext cx="2526601" cy="899676"/>
          </a:xfrm>
          <a:prstGeom prst="wedgeEllipseCallout">
            <a:avLst>
              <a:gd name="adj1" fmla="val -157427"/>
              <a:gd name="adj2" fmla="val 11686"/>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Vous m'entendez ? </a:t>
            </a:r>
          </a:p>
        </p:txBody>
      </p:sp>
      <p:sp>
        <p:nvSpPr>
          <p:cNvPr id="7" name="Bulle ronde 6"/>
          <p:cNvSpPr/>
          <p:nvPr/>
        </p:nvSpPr>
        <p:spPr>
          <a:xfrm>
            <a:off x="5663529" y="3514649"/>
            <a:ext cx="6259297" cy="993125"/>
          </a:xfrm>
          <a:prstGeom prst="wedgeEllipseCallout">
            <a:avLst>
              <a:gd name="adj1" fmla="val -63507"/>
              <a:gd name="adj2" fmla="val -75077"/>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Merci pour votre réponse ; nous sommes déjà à la moitié de l'entretien. </a:t>
            </a:r>
          </a:p>
        </p:txBody>
      </p:sp>
      <p:sp>
        <p:nvSpPr>
          <p:cNvPr id="12" name="TextBox 11">
            <a:extLst>
              <a:ext uri="{FF2B5EF4-FFF2-40B4-BE49-F238E27FC236}">
                <a16:creationId xmlns:a16="http://schemas.microsoft.com/office/drawing/2014/main" id="{0B1D7D28-F180-4C7E-BF9B-CA73D97DE101}"/>
              </a:ext>
            </a:extLst>
          </p:cNvPr>
          <p:cNvSpPr txBox="1"/>
          <p:nvPr/>
        </p:nvSpPr>
        <p:spPr>
          <a:xfrm>
            <a:off x="2171700" y="652184"/>
            <a:ext cx="9288463" cy="1077218"/>
          </a:xfrm>
          <a:prstGeom prst="rect">
            <a:avLst/>
          </a:prstGeom>
          <a:noFill/>
        </p:spPr>
        <p:txBody>
          <a:bodyPr wrap="square">
            <a:spAutoFit/>
          </a:bodyPr>
          <a:lstStyle/>
          <a:p>
            <a:r>
              <a:rPr lang="fr-FR" sz="3200" dirty="0">
                <a:solidFill>
                  <a:srgbClr val="663366"/>
                </a:solidFill>
                <a:latin typeface="Segoe UI" panose="020B0502040204020203" pitchFamily="34" charset="0"/>
                <a:cs typeface="Segoe UI" panose="020B0502040204020203" pitchFamily="34" charset="0"/>
              </a:rPr>
              <a:t>Vous </a:t>
            </a:r>
            <a:r>
              <a:rPr lang="fr-FR" sz="3200" b="1" dirty="0">
                <a:solidFill>
                  <a:srgbClr val="663366"/>
                </a:solidFill>
                <a:latin typeface="Segoe UI" panose="020B0502040204020203" pitchFamily="34" charset="0"/>
                <a:cs typeface="Segoe UI" panose="020B0502040204020203" pitchFamily="34" charset="0"/>
              </a:rPr>
              <a:t>ne pouvez pas voir </a:t>
            </a:r>
            <a:r>
              <a:rPr lang="fr-FR" sz="3200" dirty="0">
                <a:solidFill>
                  <a:srgbClr val="663366"/>
                </a:solidFill>
                <a:latin typeface="Segoe UI" panose="020B0502040204020203" pitchFamily="34" charset="0"/>
                <a:cs typeface="Segoe UI" panose="020B0502040204020203" pitchFamily="34" charset="0"/>
              </a:rPr>
              <a:t>si le répondant est toujours en ligne !</a:t>
            </a:r>
            <a:endParaRPr lang="fr-FR" dirty="0"/>
          </a:p>
        </p:txBody>
      </p:sp>
      <p:sp>
        <p:nvSpPr>
          <p:cNvPr id="13" name="Arrow: Right 12">
            <a:extLst>
              <a:ext uri="{FF2B5EF4-FFF2-40B4-BE49-F238E27FC236}">
                <a16:creationId xmlns:a16="http://schemas.microsoft.com/office/drawing/2014/main" id="{447953D7-0F0E-49A6-B146-7F9C80AB968A}"/>
              </a:ext>
            </a:extLst>
          </p:cNvPr>
          <p:cNvSpPr/>
          <p:nvPr/>
        </p:nvSpPr>
        <p:spPr>
          <a:xfrm>
            <a:off x="625927" y="5071861"/>
            <a:ext cx="1520051" cy="895350"/>
          </a:xfrm>
          <a:prstGeom prst="rightArrow">
            <a:avLst/>
          </a:prstGeom>
          <a:solidFill>
            <a:srgbClr val="EEC94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TextBox 13">
            <a:extLst>
              <a:ext uri="{FF2B5EF4-FFF2-40B4-BE49-F238E27FC236}">
                <a16:creationId xmlns:a16="http://schemas.microsoft.com/office/drawing/2014/main" id="{AF06A7AB-5F31-4442-8D34-F0762F0BCCDF}"/>
              </a:ext>
            </a:extLst>
          </p:cNvPr>
          <p:cNvSpPr txBox="1"/>
          <p:nvPr/>
        </p:nvSpPr>
        <p:spPr>
          <a:xfrm>
            <a:off x="2302327" y="4734706"/>
            <a:ext cx="9157836" cy="1569660"/>
          </a:xfrm>
          <a:prstGeom prst="rect">
            <a:avLst/>
          </a:prstGeom>
          <a:noFill/>
        </p:spPr>
        <p:txBody>
          <a:bodyPr wrap="square">
            <a:spAutoFit/>
          </a:bodyPr>
          <a:lstStyle/>
          <a:p>
            <a:r>
              <a:rPr kumimoji="0" lang="fr-FR" sz="3200" b="1" i="0"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Utilisez des astuces d'écoute active </a:t>
            </a:r>
            <a:r>
              <a:rPr kumimoji="0" lang="fr-FR" sz="3200" i="0"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pour confirmer fréquemment que le répondant est toujours en ligne.</a:t>
            </a:r>
            <a:endParaRPr lang="fr-FR" sz="2600" i="1" dirty="0"/>
          </a:p>
        </p:txBody>
      </p:sp>
      <p:sp>
        <p:nvSpPr>
          <p:cNvPr id="4" name="Oval 3">
            <a:extLst>
              <a:ext uri="{FF2B5EF4-FFF2-40B4-BE49-F238E27FC236}">
                <a16:creationId xmlns:a16="http://schemas.microsoft.com/office/drawing/2014/main" id="{42BF9FA9-A731-8F63-676F-F76AF5472FEB}"/>
              </a:ext>
            </a:extLst>
          </p:cNvPr>
          <p:cNvSpPr/>
          <p:nvPr/>
        </p:nvSpPr>
        <p:spPr>
          <a:xfrm>
            <a:off x="423768" y="565902"/>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3</a:t>
            </a:r>
            <a:endParaRPr lang="fr-FR" sz="8800" b="1" dirty="0"/>
          </a:p>
        </p:txBody>
      </p:sp>
      <p:pic>
        <p:nvPicPr>
          <p:cNvPr id="5" name="Picture 4" descr="Casual woman on a call">
            <a:extLst>
              <a:ext uri="{FF2B5EF4-FFF2-40B4-BE49-F238E27FC236}">
                <a16:creationId xmlns:a16="http://schemas.microsoft.com/office/drawing/2014/main" id="{83447DDD-17B8-1276-C3C2-893D34814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3409"/>
          <a:stretch/>
        </p:blipFill>
        <p:spPr>
          <a:xfrm>
            <a:off x="2553880" y="2217977"/>
            <a:ext cx="2577321" cy="2509404"/>
          </a:xfrm>
          <a:prstGeom prst="rect">
            <a:avLst/>
          </a:prstGeom>
        </p:spPr>
      </p:pic>
    </p:spTree>
    <p:extLst>
      <p:ext uri="{BB962C8B-B14F-4D97-AF65-F5344CB8AC3E}">
        <p14:creationId xmlns:p14="http://schemas.microsoft.com/office/powerpoint/2010/main" val="40414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B5F24B-A0F3-42F0-968C-F24C01DE726B}"/>
              </a:ext>
            </a:extLst>
          </p:cNvPr>
          <p:cNvSpPr txBox="1"/>
          <p:nvPr/>
        </p:nvSpPr>
        <p:spPr>
          <a:xfrm>
            <a:off x="2171700" y="533432"/>
            <a:ext cx="9296400" cy="1877437"/>
          </a:xfrm>
          <a:prstGeom prst="rect">
            <a:avLst/>
          </a:prstGeom>
          <a:noFill/>
        </p:spPr>
        <p:txBody>
          <a:bodyPr wrap="square">
            <a:spAutoFit/>
          </a:bodyPr>
          <a:lstStyle/>
          <a:p>
            <a:r>
              <a:rPr lang="fr-FR" sz="3200" dirty="0">
                <a:solidFill>
                  <a:srgbClr val="663366"/>
                </a:solidFill>
                <a:latin typeface="Segoe UI" panose="020B0502040204020203" pitchFamily="34" charset="0"/>
                <a:cs typeface="Segoe UI" panose="020B0502040204020203" pitchFamily="34" charset="0"/>
              </a:rPr>
              <a:t>Votre interlocuteur </a:t>
            </a:r>
            <a:r>
              <a:rPr lang="fr-FR" sz="3200" b="1" dirty="0">
                <a:solidFill>
                  <a:srgbClr val="663366"/>
                </a:solidFill>
                <a:latin typeface="Segoe UI" panose="020B0502040204020203" pitchFamily="34" charset="0"/>
                <a:cs typeface="Segoe UI" panose="020B0502040204020203" pitchFamily="34" charset="0"/>
              </a:rPr>
              <a:t>ne s'attendait pas à ce que vous l'appeliez aujourd'hui</a:t>
            </a:r>
            <a:r>
              <a:rPr lang="fr-FR" sz="3200" dirty="0">
                <a:solidFill>
                  <a:srgbClr val="663366"/>
                </a:solidFill>
                <a:latin typeface="Segoe UI" panose="020B0502040204020203" pitchFamily="34" charset="0"/>
                <a:cs typeface="Segoe UI" panose="020B0502040204020203" pitchFamily="34" charset="0"/>
              </a:rPr>
              <a:t>. </a:t>
            </a:r>
            <a:r>
              <a:rPr lang="fr-FR" sz="2600" dirty="0">
                <a:solidFill>
                  <a:srgbClr val="663366"/>
                </a:solidFill>
                <a:latin typeface="Segoe UI" panose="020B0502040204020203" pitchFamily="34" charset="0"/>
                <a:cs typeface="Segoe UI" panose="020B0502040204020203" pitchFamily="34" charset="0"/>
              </a:rPr>
              <a:t>Peut-être même jamais. Il est surpris, désorienté, et peut ou non se souvenir de vous ou de l'enquête.</a:t>
            </a:r>
            <a:endParaRPr lang="fr-FR" sz="2600" dirty="0"/>
          </a:p>
        </p:txBody>
      </p:sp>
      <p:sp>
        <p:nvSpPr>
          <p:cNvPr id="9" name="Arrow: Right 8">
            <a:extLst>
              <a:ext uri="{FF2B5EF4-FFF2-40B4-BE49-F238E27FC236}">
                <a16:creationId xmlns:a16="http://schemas.microsoft.com/office/drawing/2014/main" id="{80861EDD-5A2D-4619-B768-6C8166EBA5AA}"/>
              </a:ext>
            </a:extLst>
          </p:cNvPr>
          <p:cNvSpPr/>
          <p:nvPr/>
        </p:nvSpPr>
        <p:spPr>
          <a:xfrm>
            <a:off x="614053" y="3597014"/>
            <a:ext cx="1543050" cy="895350"/>
          </a:xfrm>
          <a:prstGeom prst="rightArrow">
            <a:avLst/>
          </a:prstGeom>
          <a:solidFill>
            <a:srgbClr val="EEC94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TextBox 9">
            <a:extLst>
              <a:ext uri="{FF2B5EF4-FFF2-40B4-BE49-F238E27FC236}">
                <a16:creationId xmlns:a16="http://schemas.microsoft.com/office/drawing/2014/main" id="{AF0337C3-7214-4B55-84FC-2B73B1F2A003}"/>
              </a:ext>
            </a:extLst>
          </p:cNvPr>
          <p:cNvSpPr txBox="1"/>
          <p:nvPr/>
        </p:nvSpPr>
        <p:spPr>
          <a:xfrm>
            <a:off x="2252312" y="3259859"/>
            <a:ext cx="9215788" cy="1569660"/>
          </a:xfrm>
          <a:prstGeom prst="rect">
            <a:avLst/>
          </a:prstGeom>
          <a:noFill/>
        </p:spPr>
        <p:txBody>
          <a:bodyPr wrap="square">
            <a:spAutoFit/>
          </a:bodyPr>
          <a:lstStyle/>
          <a:p>
            <a:r>
              <a:rPr lang="fr-FR" sz="2400" dirty="0">
                <a:solidFill>
                  <a:srgbClr val="663366"/>
                </a:solidFill>
                <a:latin typeface="Segoe UI" panose="020B0502040204020203" pitchFamily="34" charset="0"/>
                <a:cs typeface="Segoe UI" panose="020B0502040204020203" pitchFamily="34" charset="0"/>
              </a:rPr>
              <a:t>Comme pour une enquête en personne, soyez flexible au début de l'enquête (avant le consentement éclairé).</a:t>
            </a:r>
          </a:p>
          <a:p>
            <a:r>
              <a:rPr kumimoji="0" lang="fr-FR" sz="2400" i="1"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Ayez </a:t>
            </a:r>
            <a:r>
              <a:rPr kumimoji="0" lang="fr-FR" sz="2400" i="1" u="none" strike="noStrike" kern="1200" cap="none" spc="0" normalizeH="0" noProof="0" dirty="0">
                <a:ln>
                  <a:noFill/>
                </a:ln>
                <a:solidFill>
                  <a:srgbClr val="663366"/>
                </a:solidFill>
                <a:effectLst/>
                <a:uLnTx/>
                <a:uFillTx/>
                <a:latin typeface="Segoe UI" panose="020B0502040204020203" pitchFamily="34" charset="0"/>
                <a:cs typeface="Segoe UI" panose="020B0502040204020203" pitchFamily="34" charset="0"/>
              </a:rPr>
              <a:t>une conversation avec la personne interrogée. Ne vous</a:t>
            </a:r>
            <a:r>
              <a:rPr lang="fr-FR" sz="2400" i="1" dirty="0">
                <a:solidFill>
                  <a:srgbClr val="663366"/>
                </a:solidFill>
                <a:latin typeface="Segoe UI" panose="020B0502040204020203" pitchFamily="34" charset="0"/>
                <a:cs typeface="Segoe UI" panose="020B0502040204020203" pitchFamily="34" charset="0"/>
              </a:rPr>
              <a:t> </a:t>
            </a:r>
            <a:r>
              <a:rPr kumimoji="0" lang="fr-FR" sz="2400" i="1" u="none" strike="noStrike" kern="1200" cap="none" spc="0" normalizeH="0" noProof="0" dirty="0">
                <a:ln>
                  <a:noFill/>
                </a:ln>
                <a:solidFill>
                  <a:srgbClr val="663366"/>
                </a:solidFill>
                <a:effectLst/>
                <a:uLnTx/>
                <a:uFillTx/>
                <a:latin typeface="Segoe UI" panose="020B0502040204020203" pitchFamily="34" charset="0"/>
                <a:cs typeface="Segoe UI" panose="020B0502040204020203" pitchFamily="34" charset="0"/>
              </a:rPr>
              <a:t>contentez pas de lire le script.</a:t>
            </a:r>
            <a:endParaRPr lang="fr-FR" sz="2400" i="1" dirty="0"/>
          </a:p>
        </p:txBody>
      </p:sp>
      <p:sp>
        <p:nvSpPr>
          <p:cNvPr id="3" name="Oval 2">
            <a:extLst>
              <a:ext uri="{FF2B5EF4-FFF2-40B4-BE49-F238E27FC236}">
                <a16:creationId xmlns:a16="http://schemas.microsoft.com/office/drawing/2014/main" id="{6B7A6596-2078-D095-B013-1F20EF265089}"/>
              </a:ext>
            </a:extLst>
          </p:cNvPr>
          <p:cNvSpPr/>
          <p:nvPr/>
        </p:nvSpPr>
        <p:spPr>
          <a:xfrm>
            <a:off x="423768" y="565902"/>
            <a:ext cx="1466850" cy="1466850"/>
          </a:xfrm>
          <a:prstGeom prst="ellipse">
            <a:avLst/>
          </a:prstGeom>
          <a:solidFill>
            <a:srgbClr val="541C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a:t>4</a:t>
            </a:r>
            <a:endParaRPr lang="fr-FR" sz="8800" b="1" dirty="0"/>
          </a:p>
        </p:txBody>
      </p:sp>
    </p:spTree>
    <p:extLst>
      <p:ext uri="{BB962C8B-B14F-4D97-AF65-F5344CB8AC3E}">
        <p14:creationId xmlns:p14="http://schemas.microsoft.com/office/powerpoint/2010/main" val="112984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E5301-78B7-E14E-B806-2F25C473DDB0}"/>
              </a:ext>
            </a:extLst>
          </p:cNvPr>
          <p:cNvSpPr>
            <a:spLocks noGrp="1"/>
          </p:cNvSpPr>
          <p:nvPr>
            <p:ph idx="1"/>
          </p:nvPr>
        </p:nvSpPr>
        <p:spPr>
          <a:xfrm>
            <a:off x="4726379" y="1888300"/>
            <a:ext cx="6741720" cy="3004333"/>
          </a:xfrm>
        </p:spPr>
        <p:txBody>
          <a:bodyPr>
            <a:normAutofit/>
          </a:bodyPr>
          <a:lstStyle/>
          <a:p>
            <a:r>
              <a:rPr lang="fr-FR" sz="3200" dirty="0">
                <a:solidFill>
                  <a:schemeClr val="tx1"/>
                </a:solidFill>
              </a:rPr>
              <a:t>Identifier 3 similitudes avec les entretiens en face à face</a:t>
            </a:r>
          </a:p>
          <a:p>
            <a:r>
              <a:rPr lang="fr-FR" sz="3200" dirty="0">
                <a:solidFill>
                  <a:schemeClr val="tx1"/>
                </a:solidFill>
              </a:rPr>
              <a:t>Identifiez 3 différences par rapport aux entretiens en face à face</a:t>
            </a:r>
          </a:p>
        </p:txBody>
      </p:sp>
      <p:sp>
        <p:nvSpPr>
          <p:cNvPr id="2" name="Arrow: Pentagon 1">
            <a:extLst>
              <a:ext uri="{FF2B5EF4-FFF2-40B4-BE49-F238E27FC236}">
                <a16:creationId xmlns:a16="http://schemas.microsoft.com/office/drawing/2014/main" id="{81146A32-FE07-9228-0891-38407FC5B68C}"/>
              </a:ext>
            </a:extLst>
          </p:cNvPr>
          <p:cNvSpPr/>
          <p:nvPr/>
        </p:nvSpPr>
        <p:spPr>
          <a:xfrm>
            <a:off x="-1" y="127819"/>
            <a:ext cx="4476997" cy="6135330"/>
          </a:xfrm>
          <a:prstGeom prst="homePlate">
            <a:avLst>
              <a:gd name="adj" fmla="val 39744"/>
            </a:avLst>
          </a:prstGeom>
          <a:solidFill>
            <a:srgbClr val="EEC9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fr-FR" sz="4000" b="1" i="0"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Scénario </a:t>
            </a:r>
            <a:r>
              <a:rPr kumimoji="0" lang="en-US" sz="4000" b="1" i="0" u="none" strike="noStrike" kern="1200" cap="none" spc="0" normalizeH="0" baseline="0" noProof="0" dirty="0">
                <a:ln>
                  <a:noFill/>
                </a:ln>
                <a:solidFill>
                  <a:srgbClr val="663366"/>
                </a:solidFill>
                <a:effectLst/>
                <a:uLnTx/>
                <a:uFillTx/>
                <a:latin typeface="Segoe UI" panose="020B0502040204020203" pitchFamily="34" charset="0"/>
                <a:cs typeface="Segoe UI" panose="020B0502040204020203" pitchFamily="34" charset="0"/>
              </a:rPr>
              <a:t>n°</a:t>
            </a:r>
            <a:r>
              <a:rPr kumimoji="0" lang="fr-FR" sz="4000" b="1" i="0" u="none" strike="noStrike" kern="1200" cap="none" spc="0" normalizeH="0" baseline="0" dirty="0">
                <a:ln>
                  <a:noFill/>
                </a:ln>
                <a:solidFill>
                  <a:srgbClr val="663366"/>
                </a:solidFill>
                <a:effectLst/>
                <a:uLnTx/>
                <a:uFillTx/>
                <a:latin typeface="Segoe UI" panose="020B0502040204020203" pitchFamily="34" charset="0"/>
                <a:cs typeface="Segoe UI" panose="020B0502040204020203" pitchFamily="34" charset="0"/>
              </a:rPr>
              <a:t>1 : Similitudes et différences</a:t>
            </a:r>
            <a:endParaRPr lang="fr-FR" sz="4000" dirty="0"/>
          </a:p>
        </p:txBody>
      </p:sp>
    </p:spTree>
    <p:extLst>
      <p:ext uri="{BB962C8B-B14F-4D97-AF65-F5344CB8AC3E}">
        <p14:creationId xmlns:p14="http://schemas.microsoft.com/office/powerpoint/2010/main" val="2582376366"/>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MA2020Ghana Template">
  <a:themeElements>
    <a:clrScheme name="Custom 7">
      <a:dk1>
        <a:srgbClr val="000000"/>
      </a:dk1>
      <a:lt1>
        <a:srgbClr val="FFFFFF"/>
      </a:lt1>
      <a:dk2>
        <a:srgbClr val="CA0005"/>
      </a:dk2>
      <a:lt2>
        <a:srgbClr val="FDD109"/>
      </a:lt2>
      <a:accent1>
        <a:srgbClr val="0C5505"/>
      </a:accent1>
      <a:accent2>
        <a:srgbClr val="335478"/>
      </a:accent2>
      <a:accent3>
        <a:srgbClr val="DA240D"/>
      </a:accent3>
      <a:accent4>
        <a:srgbClr val="405F0F"/>
      </a:accent4>
      <a:accent5>
        <a:srgbClr val="42070B"/>
      </a:accent5>
      <a:accent6>
        <a:srgbClr val="0E30A0"/>
      </a:accent6>
      <a:hlink>
        <a:srgbClr val="0000FF"/>
      </a:hlink>
      <a:folHlink>
        <a:srgbClr val="008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MA2020Ghana Template">
  <a:themeElements>
    <a:clrScheme name="Custom 7">
      <a:dk1>
        <a:srgbClr val="000000"/>
      </a:dk1>
      <a:lt1>
        <a:srgbClr val="FFFFFF"/>
      </a:lt1>
      <a:dk2>
        <a:srgbClr val="CA0005"/>
      </a:dk2>
      <a:lt2>
        <a:srgbClr val="FDD109"/>
      </a:lt2>
      <a:accent1>
        <a:srgbClr val="0C5505"/>
      </a:accent1>
      <a:accent2>
        <a:srgbClr val="335478"/>
      </a:accent2>
      <a:accent3>
        <a:srgbClr val="DA240D"/>
      </a:accent3>
      <a:accent4>
        <a:srgbClr val="405F0F"/>
      </a:accent4>
      <a:accent5>
        <a:srgbClr val="42070B"/>
      </a:accent5>
      <a:accent6>
        <a:srgbClr val="0E30A0"/>
      </a:accent6>
      <a:hlink>
        <a:srgbClr val="0000FF"/>
      </a:hlink>
      <a:folHlink>
        <a:srgbClr val="008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9033</TotalTime>
  <Words>2919</Words>
  <Application>Microsoft Office PowerPoint</Application>
  <PresentationFormat>Widescreen</PresentationFormat>
  <Paragraphs>264</Paragraphs>
  <Slides>33</Slides>
  <Notes>31</Notes>
  <HiddenSlides>2</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33</vt:i4>
      </vt:variant>
    </vt:vector>
  </HeadingPairs>
  <TitlesOfParts>
    <vt:vector size="50" baseType="lpstr">
      <vt:lpstr>Arial</vt:lpstr>
      <vt:lpstr>Bodoni MT Black</vt:lpstr>
      <vt:lpstr>Calibri</vt:lpstr>
      <vt:lpstr>Calibri Light</vt:lpstr>
      <vt:lpstr>Century Gothic</vt:lpstr>
      <vt:lpstr>Garamond</vt:lpstr>
      <vt:lpstr>Segoe UI</vt:lpstr>
      <vt:lpstr>Trajan Pro</vt:lpstr>
      <vt:lpstr>Wingdings</vt:lpstr>
      <vt:lpstr>Office Theme</vt:lpstr>
      <vt:lpstr>PMA2020_Template v3</vt:lpstr>
      <vt:lpstr>1_PMA2020_Template v3</vt:lpstr>
      <vt:lpstr>PMA2020Ghana Template</vt:lpstr>
      <vt:lpstr>1_PMA2020Ghana Template</vt:lpstr>
      <vt:lpstr>2_PMA2020_Template v3</vt:lpstr>
      <vt:lpstr>1_Office Theme</vt:lpstr>
      <vt:lpstr>3_PMA2020_Template v3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Une bonne enquêtrice devrait être capable de dire quand un répondant...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 quelqu’un vous appelle pour une enquête, de quelles informations avez-vous besoin avant d’accepter de poursuivre?</vt:lpstr>
      <vt:lpstr>PowerPoint Presentation</vt:lpstr>
      <vt:lpstr>Lorsqu'un répondant décroche le téléphone, vous devez faire 6 choses dans les 30 premières secondes...</vt:lpstr>
      <vt:lpstr>PowerPoint Presentation</vt:lpstr>
      <vt:lpstr>PowerPoint Presentation</vt:lpstr>
      <vt:lpstr>PowerPoint Presentation</vt:lpstr>
      <vt:lpstr>PowerPoint Presentation</vt:lpstr>
      <vt:lpstr>PowerPoint Presentation</vt:lpstr>
      <vt:lpstr>Les préoccupations les plus fréquentes des répondants</vt:lpstr>
      <vt:lpstr>PowerPoint Presentation</vt:lpstr>
      <vt:lpstr>12 compétences importantes d’une enquêtrice par téléphone</vt:lpstr>
      <vt:lpstr>PowerPoint Presentation</vt:lpstr>
      <vt:lpstr>PowerPoint Presentation</vt:lpstr>
      <vt:lpstr>PowerPoint Presentation</vt:lpstr>
      <vt:lpstr>Sources des images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Fiacre BAZIE</dc:creator>
  <cp:keywords>, docId:AD22DA8DFB93E5C45B24A4689A2C94A8</cp:keywords>
  <dc:description/>
  <cp:lastModifiedBy>Meagan Byrne</cp:lastModifiedBy>
  <cp:revision>425</cp:revision>
  <dcterms:modified xsi:type="dcterms:W3CDTF">2024-06-21T18:06:03Z</dcterms:modified>
  <cp:category/>
</cp:coreProperties>
</file>